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notesMasterIdLst>
    <p:notesMasterId r:id="rId17"/>
  </p:notesMasterIdLst>
  <p:sldIdLst>
    <p:sldId id="256" r:id="rId2"/>
    <p:sldId id="257" r:id="rId3"/>
    <p:sldId id="258" r:id="rId4"/>
    <p:sldId id="259" r:id="rId5"/>
    <p:sldId id="268" r:id="rId6"/>
    <p:sldId id="260" r:id="rId7"/>
    <p:sldId id="261" r:id="rId8"/>
    <p:sldId id="262" r:id="rId9"/>
    <p:sldId id="263" r:id="rId10"/>
    <p:sldId id="264" r:id="rId11"/>
    <p:sldId id="265" r:id="rId12"/>
    <p:sldId id="266" r:id="rId13"/>
    <p:sldId id="267" r:id="rId14"/>
    <p:sldId id="269" r:id="rId15"/>
    <p:sldId id="270" r:id="rId16"/>
  </p:sldIdLst>
  <p:sldSz cx="12192000" cy="6858000"/>
  <p:notesSz cx="9601200" cy="150876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16F71"/>
    <a:srgbClr val="CC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DEBARATI%20CHATTERJEE\Documents\Excel%20Projects\Call%20Volume\ABC%20Call%20Valume%20Trend%20Analysi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EBARATI%20CHATTERJEE\Documents\Excel%20Projects\Call%20Volume\ABC%20Call%20Valume%20Trend%20Analys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DEBARATI%20CHATTERJEE\Documents\Excel%20Projects\Call%20Volume\ABC%20Call%20Valume%20Trend%20Analysi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DEBARATI%20CHATTERJEE\Documents\Excel%20Projects\Call%20Volume\ABC%20Call%20Valume%20Trend%20Analysi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DEBARATI%20CHATTERJEE\Documents\Excel%20Projects\Call%20Volume\ABC%20Call%20Valume%20Trend%20Analysis.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[ABC Call Valume Trend Analysis.xlsx]Average Call Time Duration!PivotTable1</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000"/>
              <a:t>Average Call Second Per Time Bucket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002060"/>
          </a:solidFill>
          <a:ln>
            <a:noFill/>
          </a:ln>
          <a:effectLst/>
        </c:spPr>
      </c:pivotFmt>
      <c:pivotFmt>
        <c:idx val="2"/>
        <c:spPr>
          <a:solidFill>
            <a:schemeClr val="accent5">
              <a:lumMod val="75000"/>
            </a:schemeClr>
          </a:solidFill>
          <a:ln>
            <a:noFill/>
          </a:ln>
          <a:effectLst/>
        </c:spPr>
      </c:pivotFmt>
      <c:pivotFmt>
        <c:idx val="3"/>
        <c:spPr>
          <a:solidFill>
            <a:schemeClr val="accent5">
              <a:lumMod val="75000"/>
            </a:schemeClr>
          </a:solidFill>
          <a:ln>
            <a:noFill/>
          </a:ln>
          <a:effectLst/>
        </c:spPr>
      </c:pivotFmt>
      <c:pivotFmt>
        <c:idx val="4"/>
        <c:spPr>
          <a:solidFill>
            <a:schemeClr val="accent5">
              <a:lumMod val="75000"/>
            </a:schemeClr>
          </a:solidFill>
          <a:ln>
            <a:noFill/>
          </a:ln>
          <a:effectLst/>
        </c:spPr>
      </c:pivotFmt>
      <c:pivotFmt>
        <c:idx val="5"/>
        <c:spPr>
          <a:solidFill>
            <a:schemeClr val="accent5">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5">
              <a:lumMod val="75000"/>
            </a:schemeClr>
          </a:solidFill>
          <a:ln>
            <a:noFill/>
          </a:ln>
          <a:effectLst/>
        </c:spPr>
      </c:pivotFmt>
      <c:pivotFmt>
        <c:idx val="7"/>
        <c:spPr>
          <a:solidFill>
            <a:schemeClr val="accent5">
              <a:lumMod val="75000"/>
            </a:schemeClr>
          </a:solidFill>
          <a:ln>
            <a:noFill/>
          </a:ln>
          <a:effectLst/>
        </c:spPr>
      </c:pivotFmt>
      <c:pivotFmt>
        <c:idx val="8"/>
        <c:spPr>
          <a:solidFill>
            <a:schemeClr val="accent5">
              <a:lumMod val="75000"/>
            </a:schemeClr>
          </a:solidFill>
          <a:ln>
            <a:noFill/>
          </a:ln>
          <a:effectLst/>
        </c:spPr>
      </c:pivotFmt>
      <c:pivotFmt>
        <c:idx val="9"/>
        <c:spPr>
          <a:solidFill>
            <a:srgbClr val="002060"/>
          </a:solidFill>
          <a:ln>
            <a:noFill/>
          </a:ln>
          <a:effectLst/>
        </c:spPr>
      </c:pivotFmt>
      <c:pivotFmt>
        <c:idx val="10"/>
        <c:spPr>
          <a:solidFill>
            <a:schemeClr val="accent5">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5">
              <a:lumMod val="75000"/>
            </a:schemeClr>
          </a:solidFill>
          <a:ln>
            <a:noFill/>
          </a:ln>
          <a:effectLst/>
        </c:spPr>
      </c:pivotFmt>
      <c:pivotFmt>
        <c:idx val="12"/>
        <c:spPr>
          <a:solidFill>
            <a:schemeClr val="accent5">
              <a:lumMod val="75000"/>
            </a:schemeClr>
          </a:solidFill>
          <a:ln>
            <a:noFill/>
          </a:ln>
          <a:effectLst/>
        </c:spPr>
      </c:pivotFmt>
      <c:pivotFmt>
        <c:idx val="13"/>
        <c:spPr>
          <a:solidFill>
            <a:schemeClr val="accent5">
              <a:lumMod val="75000"/>
            </a:schemeClr>
          </a:solidFill>
          <a:ln>
            <a:noFill/>
          </a:ln>
          <a:effectLst/>
        </c:spPr>
      </c:pivotFmt>
      <c:pivotFmt>
        <c:idx val="14"/>
        <c:spPr>
          <a:solidFill>
            <a:srgbClr val="002060"/>
          </a:solidFill>
          <a:ln>
            <a:noFill/>
          </a:ln>
          <a:effectLst/>
        </c:spPr>
      </c:pivotFmt>
    </c:pivotFmts>
    <c:plotArea>
      <c:layout/>
      <c:barChart>
        <c:barDir val="col"/>
        <c:grouping val="clustered"/>
        <c:varyColors val="0"/>
        <c:ser>
          <c:idx val="0"/>
          <c:order val="0"/>
          <c:tx>
            <c:strRef>
              <c:f>'Average Call Time Duration'!$C$3</c:f>
              <c:strCache>
                <c:ptCount val="1"/>
                <c:pt idx="0">
                  <c:v>Total</c:v>
                </c:pt>
              </c:strCache>
            </c:strRef>
          </c:tx>
          <c:spPr>
            <a:solidFill>
              <a:schemeClr val="tx2">
                <a:lumMod val="20000"/>
                <a:lumOff val="80000"/>
              </a:schemeClr>
            </a:solidFill>
            <a:ln>
              <a:noFill/>
            </a:ln>
            <a:effectLst/>
          </c:spPr>
          <c:invertIfNegative val="0"/>
          <c:dPt>
            <c:idx val="1"/>
            <c:invertIfNegative val="0"/>
            <c:bubble3D val="0"/>
            <c:spPr>
              <a:solidFill>
                <a:schemeClr val="accent1">
                  <a:lumMod val="50000"/>
                </a:schemeClr>
              </a:solidFill>
              <a:ln>
                <a:noFill/>
              </a:ln>
              <a:effectLst/>
            </c:spPr>
            <c:extLst>
              <c:ext xmlns:c16="http://schemas.microsoft.com/office/drawing/2014/chart" uri="{C3380CC4-5D6E-409C-BE32-E72D297353CC}">
                <c16:uniqueId val="{00000001-C839-4015-8085-98031E06130E}"/>
              </c:ext>
            </c:extLst>
          </c:dPt>
          <c:dPt>
            <c:idx val="3"/>
            <c:invertIfNegative val="0"/>
            <c:bubble3D val="0"/>
            <c:spPr>
              <a:solidFill>
                <a:schemeClr val="tx2">
                  <a:lumMod val="20000"/>
                  <a:lumOff val="80000"/>
                </a:schemeClr>
              </a:solidFill>
              <a:ln>
                <a:noFill/>
              </a:ln>
              <a:effectLst/>
            </c:spPr>
            <c:extLst>
              <c:ext xmlns:c16="http://schemas.microsoft.com/office/drawing/2014/chart" uri="{C3380CC4-5D6E-409C-BE32-E72D297353CC}">
                <c16:uniqueId val="{00000003-C839-4015-8085-98031E06130E}"/>
              </c:ext>
            </c:extLst>
          </c:dPt>
          <c:dPt>
            <c:idx val="5"/>
            <c:invertIfNegative val="0"/>
            <c:bubble3D val="0"/>
            <c:spPr>
              <a:solidFill>
                <a:schemeClr val="tx2">
                  <a:lumMod val="20000"/>
                  <a:lumOff val="80000"/>
                </a:schemeClr>
              </a:solidFill>
              <a:ln>
                <a:noFill/>
              </a:ln>
              <a:effectLst/>
            </c:spPr>
            <c:extLst>
              <c:ext xmlns:c16="http://schemas.microsoft.com/office/drawing/2014/chart" uri="{C3380CC4-5D6E-409C-BE32-E72D297353CC}">
                <c16:uniqueId val="{00000005-C839-4015-8085-98031E06130E}"/>
              </c:ext>
            </c:extLst>
          </c:dPt>
          <c:dPt>
            <c:idx val="10"/>
            <c:invertIfNegative val="0"/>
            <c:bubble3D val="0"/>
            <c:spPr>
              <a:solidFill>
                <a:schemeClr val="accent1">
                  <a:lumMod val="50000"/>
                </a:schemeClr>
              </a:solidFill>
              <a:ln>
                <a:noFill/>
              </a:ln>
              <a:effectLst/>
            </c:spPr>
            <c:extLst>
              <c:ext xmlns:c16="http://schemas.microsoft.com/office/drawing/2014/chart" uri="{C3380CC4-5D6E-409C-BE32-E72D297353CC}">
                <c16:uniqueId val="{00000007-C839-4015-8085-98031E06130E}"/>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'Average Call Time Duration'!$B$4:$B$16</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'Average Call Time Duration'!$C$4:$C$16</c:f>
              <c:numCache>
                <c:formatCode>General</c:formatCode>
                <c:ptCount val="12"/>
                <c:pt idx="0">
                  <c:v>199.0691056910569</c:v>
                </c:pt>
                <c:pt idx="1">
                  <c:v>203.33103015075378</c:v>
                </c:pt>
                <c:pt idx="2">
                  <c:v>199.25502336448599</c:v>
                </c:pt>
                <c:pt idx="3">
                  <c:v>192.88878286683629</c:v>
                </c:pt>
                <c:pt idx="4">
                  <c:v>194.74017442518971</c:v>
                </c:pt>
                <c:pt idx="5">
                  <c:v>193.67707549535993</c:v>
                </c:pt>
                <c:pt idx="6">
                  <c:v>198.88891752577319</c:v>
                </c:pt>
                <c:pt idx="7">
                  <c:v>200.86818644931228</c:v>
                </c:pt>
                <c:pt idx="8">
                  <c:v>200.24878305486121</c:v>
                </c:pt>
                <c:pt idx="9">
                  <c:v>202.55096774193549</c:v>
                </c:pt>
                <c:pt idx="10">
                  <c:v>203.40607252075142</c:v>
                </c:pt>
                <c:pt idx="11">
                  <c:v>202.84599303135889</c:v>
                </c:pt>
              </c:numCache>
            </c:numRef>
          </c:val>
          <c:extLst>
            <c:ext xmlns:c16="http://schemas.microsoft.com/office/drawing/2014/chart" uri="{C3380CC4-5D6E-409C-BE32-E72D297353CC}">
              <c16:uniqueId val="{00000008-C839-4015-8085-98031E06130E}"/>
            </c:ext>
          </c:extLst>
        </c:ser>
        <c:dLbls>
          <c:dLblPos val="outEnd"/>
          <c:showLegendKey val="0"/>
          <c:showVal val="1"/>
          <c:showCatName val="0"/>
          <c:showSerName val="0"/>
          <c:showPercent val="0"/>
          <c:showBubbleSize val="0"/>
        </c:dLbls>
        <c:gapWidth val="219"/>
        <c:overlap val="-27"/>
        <c:axId val="1563589776"/>
        <c:axId val="1563614736"/>
      </c:barChart>
      <c:catAx>
        <c:axId val="1563589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63614736"/>
        <c:crosses val="autoZero"/>
        <c:auto val="1"/>
        <c:lblAlgn val="ctr"/>
        <c:lblOffset val="100"/>
        <c:noMultiLvlLbl val="0"/>
      </c:catAx>
      <c:valAx>
        <c:axId val="156361473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635897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[ABC Call Valume Trend Analysis.xlsx]Volume of Calls per Time Bucket!PivotTable2</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000"/>
              <a:t>Number of Calls Per Time Bucket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rgbClr val="00206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rgbClr val="002060"/>
            </a:solidFill>
            <a:round/>
          </a:ln>
          <a:effectLst/>
        </c:spPr>
        <c:marker>
          <c:symbol val="none"/>
        </c:marker>
      </c:pivotFmt>
      <c:pivotFmt>
        <c:idx val="3"/>
        <c:spPr>
          <a:solidFill>
            <a:schemeClr val="accent2"/>
          </a:solidFill>
          <a:ln>
            <a:noFill/>
          </a:ln>
          <a:effectLst/>
        </c:spPr>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rgbClr val="00206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rgbClr val="002060"/>
            </a:solidFill>
            <a:round/>
          </a:ln>
          <a:effectLst/>
        </c:spPr>
        <c:marker>
          <c:symbol val="none"/>
        </c:marker>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rgbClr val="00206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rgbClr val="002060"/>
            </a:solidFill>
            <a:round/>
          </a:ln>
          <a:effectLst/>
        </c:spPr>
        <c:marker>
          <c:symbol val="none"/>
        </c:marker>
      </c:pivotFmt>
    </c:pivotFmts>
    <c:plotArea>
      <c:layout/>
      <c:barChart>
        <c:barDir val="col"/>
        <c:grouping val="clustered"/>
        <c:varyColors val="0"/>
        <c:ser>
          <c:idx val="1"/>
          <c:order val="1"/>
          <c:tx>
            <c:strRef>
              <c:f>'Volume of Calls per Time Bucket'!$D$2</c:f>
              <c:strCache>
                <c:ptCount val="1"/>
                <c:pt idx="0">
                  <c:v>Percentage of Calls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'Volume of Calls per Time Bucket'!$B$3:$B$15</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'Volume of Calls per Time Bucket'!$D$3:$D$15</c:f>
              <c:numCache>
                <c:formatCode>0.00%</c:formatCode>
                <c:ptCount val="12"/>
                <c:pt idx="0">
                  <c:v>8.1262501271315721E-2</c:v>
                </c:pt>
                <c:pt idx="1">
                  <c:v>0.11283350849238906</c:v>
                </c:pt>
                <c:pt idx="2">
                  <c:v>0.12396175882293115</c:v>
                </c:pt>
                <c:pt idx="3">
                  <c:v>0.10723124385530731</c:v>
                </c:pt>
                <c:pt idx="4">
                  <c:v>9.7984540800759398E-2</c:v>
                </c:pt>
                <c:pt idx="5">
                  <c:v>8.9509102620605491E-2</c:v>
                </c:pt>
                <c:pt idx="6">
                  <c:v>7.7626538292029701E-2</c:v>
                </c:pt>
                <c:pt idx="7">
                  <c:v>7.4482150727192595E-2</c:v>
                </c:pt>
                <c:pt idx="8">
                  <c:v>7.2329389429433497E-2</c:v>
                </c:pt>
                <c:pt idx="9">
                  <c:v>6.1345221547954028E-2</c:v>
                </c:pt>
                <c:pt idx="10">
                  <c:v>5.4776756958334748E-2</c:v>
                </c:pt>
                <c:pt idx="11">
                  <c:v>4.6657287181747296E-2</c:v>
                </c:pt>
              </c:numCache>
            </c:numRef>
          </c:val>
          <c:extLst>
            <c:ext xmlns:c16="http://schemas.microsoft.com/office/drawing/2014/chart" uri="{C3380CC4-5D6E-409C-BE32-E72D297353CC}">
              <c16:uniqueId val="{00000000-A56A-4853-B4A6-F3DE67781948}"/>
            </c:ext>
          </c:extLst>
        </c:ser>
        <c:dLbls>
          <c:showLegendKey val="0"/>
          <c:showVal val="0"/>
          <c:showCatName val="0"/>
          <c:showSerName val="0"/>
          <c:showPercent val="0"/>
          <c:showBubbleSize val="0"/>
        </c:dLbls>
        <c:gapWidth val="219"/>
        <c:axId val="1990759360"/>
        <c:axId val="1990763200"/>
      </c:barChart>
      <c:lineChart>
        <c:grouping val="standard"/>
        <c:varyColors val="0"/>
        <c:ser>
          <c:idx val="0"/>
          <c:order val="0"/>
          <c:tx>
            <c:strRef>
              <c:f>'Volume of Calls per Time Bucket'!$C$2</c:f>
              <c:strCache>
                <c:ptCount val="1"/>
                <c:pt idx="0">
                  <c:v>Volume/Number of Calls</c:v>
                </c:pt>
              </c:strCache>
            </c:strRef>
          </c:tx>
          <c:spPr>
            <a:ln w="28575" cap="rnd">
              <a:solidFill>
                <a:srgbClr val="002060"/>
              </a:solidFill>
              <a:round/>
            </a:ln>
            <a:effectLst/>
          </c:spPr>
          <c:marker>
            <c:symbol val="none"/>
          </c:marker>
          <c:dPt>
            <c:idx val="2"/>
            <c:marker>
              <c:symbol val="none"/>
            </c:marker>
            <c:bubble3D val="0"/>
            <c:spPr>
              <a:ln w="28575" cap="rnd">
                <a:solidFill>
                  <a:srgbClr val="002060"/>
                </a:solidFill>
                <a:round/>
              </a:ln>
              <a:effectLst/>
            </c:spPr>
            <c:extLst>
              <c:ext xmlns:c16="http://schemas.microsoft.com/office/drawing/2014/chart" uri="{C3380CC4-5D6E-409C-BE32-E72D297353CC}">
                <c16:uniqueId val="{00000002-A56A-4853-B4A6-F3DE67781948}"/>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trendline>
            <c:spPr>
              <a:ln w="19050" cap="rnd">
                <a:solidFill>
                  <a:schemeClr val="accent1"/>
                </a:solidFill>
                <a:prstDash val="sysDot"/>
              </a:ln>
              <a:effectLst/>
            </c:spPr>
            <c:trendlineType val="linear"/>
            <c:dispRSqr val="0"/>
            <c:dispEq val="0"/>
          </c:trendline>
          <c:trendline>
            <c:spPr>
              <a:ln w="19050" cap="rnd">
                <a:solidFill>
                  <a:schemeClr val="tx2">
                    <a:lumMod val="20000"/>
                    <a:lumOff val="80000"/>
                  </a:schemeClr>
                </a:solidFill>
                <a:prstDash val="sysDot"/>
              </a:ln>
              <a:effectLst/>
            </c:spPr>
            <c:trendlineType val="linear"/>
            <c:dispRSqr val="0"/>
            <c:dispEq val="0"/>
          </c:trendline>
          <c:cat>
            <c:strRef>
              <c:f>'Volume of Calls per Time Bucket'!$B$3:$B$15</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'Volume of Calls per Time Bucket'!$C$3:$C$15</c:f>
              <c:numCache>
                <c:formatCode>General</c:formatCode>
                <c:ptCount val="12"/>
                <c:pt idx="0">
                  <c:v>9588</c:v>
                </c:pt>
                <c:pt idx="1">
                  <c:v>13313</c:v>
                </c:pt>
                <c:pt idx="2">
                  <c:v>14626</c:v>
                </c:pt>
                <c:pt idx="3">
                  <c:v>12652</c:v>
                </c:pt>
                <c:pt idx="4">
                  <c:v>11561</c:v>
                </c:pt>
                <c:pt idx="5">
                  <c:v>10561</c:v>
                </c:pt>
                <c:pt idx="6">
                  <c:v>9159</c:v>
                </c:pt>
                <c:pt idx="7">
                  <c:v>8788</c:v>
                </c:pt>
                <c:pt idx="8">
                  <c:v>8534</c:v>
                </c:pt>
                <c:pt idx="9">
                  <c:v>7238</c:v>
                </c:pt>
                <c:pt idx="10">
                  <c:v>6463</c:v>
                </c:pt>
                <c:pt idx="11">
                  <c:v>5505</c:v>
                </c:pt>
              </c:numCache>
            </c:numRef>
          </c:val>
          <c:smooth val="0"/>
          <c:extLst>
            <c:ext xmlns:c16="http://schemas.microsoft.com/office/drawing/2014/chart" uri="{C3380CC4-5D6E-409C-BE32-E72D297353CC}">
              <c16:uniqueId val="{00000004-A56A-4853-B4A6-F3DE67781948}"/>
            </c:ext>
          </c:extLst>
        </c:ser>
        <c:dLbls>
          <c:showLegendKey val="0"/>
          <c:showVal val="1"/>
          <c:showCatName val="0"/>
          <c:showSerName val="0"/>
          <c:showPercent val="0"/>
          <c:showBubbleSize val="0"/>
        </c:dLbls>
        <c:marker val="1"/>
        <c:smooth val="0"/>
        <c:axId val="1990759360"/>
        <c:axId val="1990763200"/>
      </c:lineChart>
      <c:catAx>
        <c:axId val="19907593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90763200"/>
        <c:crosses val="autoZero"/>
        <c:auto val="1"/>
        <c:lblAlgn val="ctr"/>
        <c:lblOffset val="100"/>
        <c:noMultiLvlLbl val="0"/>
      </c:catAx>
      <c:valAx>
        <c:axId val="1990763200"/>
        <c:scaling>
          <c:orientation val="minMax"/>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907593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[ABC Call Valume Trend Analysis.xlsx]Call Status Analysis!PivotTable8</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000"/>
              <a:t>Call Status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lumMod val="50000"/>
            </a:schemeClr>
          </a:solidFill>
          <a:ln>
            <a:no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5">
              <a:lumMod val="20000"/>
              <a:lumOff val="80000"/>
            </a:schemeClr>
          </a:solidFill>
          <a:ln>
            <a:no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5">
              <a:lumMod val="20000"/>
              <a:lumOff val="80000"/>
            </a:schemeClr>
          </a:solidFill>
          <a:ln>
            <a:no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5">
              <a:lumMod val="50000"/>
            </a:schemeClr>
          </a:solidFill>
          <a:ln>
            <a:no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5">
              <a:lumMod val="20000"/>
              <a:lumOff val="80000"/>
            </a:schemeClr>
          </a:solidFill>
          <a:ln>
            <a:no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5">
              <a:lumMod val="50000"/>
            </a:schemeClr>
          </a:solidFill>
          <a:ln>
            <a:no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1"/>
          <c:order val="1"/>
          <c:tx>
            <c:strRef>
              <c:f>'Call Status Analysis'!$D$2</c:f>
              <c:strCache>
                <c:ptCount val="1"/>
                <c:pt idx="0">
                  <c:v>Average of Call_Seconds (s)</c:v>
                </c:pt>
              </c:strCache>
            </c:strRef>
          </c:tx>
          <c:spPr>
            <a:solidFill>
              <a:schemeClr val="tx2">
                <a:lumMod val="20000"/>
                <a:lumOff val="80000"/>
              </a:schemeClr>
            </a:solidFill>
            <a:ln>
              <a:noFill/>
            </a:ln>
            <a:effectLst/>
          </c:spPr>
          <c:invertIfNegative val="0"/>
          <c:dLbls>
            <c:spPr>
              <a:solidFill>
                <a:schemeClr val="bg2"/>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'Call Status Analysis'!$B$3:$B$6</c:f>
              <c:strCache>
                <c:ptCount val="3"/>
                <c:pt idx="0">
                  <c:v>abandon</c:v>
                </c:pt>
                <c:pt idx="1">
                  <c:v>answered</c:v>
                </c:pt>
                <c:pt idx="2">
                  <c:v>transfer</c:v>
                </c:pt>
              </c:strCache>
            </c:strRef>
          </c:cat>
          <c:val>
            <c:numRef>
              <c:f>'Call Status Analysis'!$D$3:$D$6</c:f>
              <c:numCache>
                <c:formatCode>General</c:formatCode>
                <c:ptCount val="3"/>
                <c:pt idx="0">
                  <c:v>0</c:v>
                </c:pt>
                <c:pt idx="1">
                  <c:v>198.6227744627177</c:v>
                </c:pt>
                <c:pt idx="2">
                  <c:v>76.146513680494266</c:v>
                </c:pt>
              </c:numCache>
            </c:numRef>
          </c:val>
          <c:extLst>
            <c:ext xmlns:c16="http://schemas.microsoft.com/office/drawing/2014/chart" uri="{C3380CC4-5D6E-409C-BE32-E72D297353CC}">
              <c16:uniqueId val="{00000000-423B-4CDD-98DE-C2D6A6CC00E3}"/>
            </c:ext>
          </c:extLst>
        </c:ser>
        <c:dLbls>
          <c:showLegendKey val="0"/>
          <c:showVal val="0"/>
          <c:showCatName val="0"/>
          <c:showSerName val="0"/>
          <c:showPercent val="0"/>
          <c:showBubbleSize val="0"/>
        </c:dLbls>
        <c:gapWidth val="219"/>
        <c:axId val="1563630576"/>
        <c:axId val="1563622896"/>
      </c:barChart>
      <c:barChart>
        <c:barDir val="col"/>
        <c:grouping val="clustered"/>
        <c:varyColors val="0"/>
        <c:ser>
          <c:idx val="0"/>
          <c:order val="0"/>
          <c:tx>
            <c:strRef>
              <c:f>'Call Status Analysis'!$C$2</c:f>
              <c:strCache>
                <c:ptCount val="1"/>
                <c:pt idx="0">
                  <c:v>Count of Customer_Phone_No</c:v>
                </c:pt>
              </c:strCache>
            </c:strRef>
          </c:tx>
          <c:spPr>
            <a:solidFill>
              <a:schemeClr val="accent1">
                <a:lumMod val="50000"/>
              </a:schemeClr>
            </a:solidFill>
            <a:ln>
              <a:solidFill>
                <a:srgbClr val="002060"/>
              </a:solidFill>
            </a:ln>
            <a:effectLst/>
          </c:spPr>
          <c:invertIfNegative val="0"/>
          <c:dLbls>
            <c:numFmt formatCode="0.%" sourceLinked="0"/>
            <c:spPr>
              <a:solidFill>
                <a:schemeClr val="tx1">
                  <a:lumMod val="85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'Call Status Analysis'!$B$3:$B$6</c:f>
              <c:strCache>
                <c:ptCount val="3"/>
                <c:pt idx="0">
                  <c:v>abandon</c:v>
                </c:pt>
                <c:pt idx="1">
                  <c:v>answered</c:v>
                </c:pt>
                <c:pt idx="2">
                  <c:v>transfer</c:v>
                </c:pt>
              </c:strCache>
            </c:strRef>
          </c:cat>
          <c:val>
            <c:numRef>
              <c:f>'Call Status Analysis'!$C$3:$C$6</c:f>
              <c:numCache>
                <c:formatCode>0.00%</c:formatCode>
                <c:ptCount val="3"/>
                <c:pt idx="0">
                  <c:v>0.29158049971183508</c:v>
                </c:pt>
                <c:pt idx="1">
                  <c:v>0.69881682883005047</c:v>
                </c:pt>
                <c:pt idx="2">
                  <c:v>9.6026714581143851E-3</c:v>
                </c:pt>
              </c:numCache>
            </c:numRef>
          </c:val>
          <c:extLst>
            <c:ext xmlns:c16="http://schemas.microsoft.com/office/drawing/2014/chart" uri="{C3380CC4-5D6E-409C-BE32-E72D297353CC}">
              <c16:uniqueId val="{00000001-423B-4CDD-98DE-C2D6A6CC00E3}"/>
            </c:ext>
          </c:extLst>
        </c:ser>
        <c:dLbls>
          <c:showLegendKey val="0"/>
          <c:showVal val="0"/>
          <c:showCatName val="0"/>
          <c:showSerName val="0"/>
          <c:showPercent val="0"/>
          <c:showBubbleSize val="0"/>
        </c:dLbls>
        <c:gapWidth val="219"/>
        <c:axId val="1563618576"/>
        <c:axId val="1563637296"/>
      </c:barChart>
      <c:catAx>
        <c:axId val="15636305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63622896"/>
        <c:crosses val="autoZero"/>
        <c:auto val="1"/>
        <c:lblAlgn val="ctr"/>
        <c:lblOffset val="100"/>
        <c:noMultiLvlLbl val="0"/>
      </c:catAx>
      <c:valAx>
        <c:axId val="156362289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63630576"/>
        <c:crosses val="autoZero"/>
        <c:crossBetween val="between"/>
      </c:valAx>
      <c:valAx>
        <c:axId val="1563637296"/>
        <c:scaling>
          <c:orientation val="minMax"/>
        </c:scaling>
        <c:delete val="0"/>
        <c:axPos val="r"/>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63618576"/>
        <c:crosses val="max"/>
        <c:crossBetween val="between"/>
      </c:valAx>
      <c:catAx>
        <c:axId val="1563618576"/>
        <c:scaling>
          <c:orientation val="minMax"/>
        </c:scaling>
        <c:delete val="1"/>
        <c:axPos val="b"/>
        <c:numFmt formatCode="General" sourceLinked="1"/>
        <c:majorTickMark val="out"/>
        <c:minorTickMark val="none"/>
        <c:tickLblPos val="nextTo"/>
        <c:crossAx val="1563637296"/>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000"/>
              <a:t>Day Agent Allocation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'Agent Allocation'!$P$3</c:f>
              <c:strCache>
                <c:ptCount val="1"/>
                <c:pt idx="0">
                  <c:v>Agent For 70% Acceot Call</c:v>
                </c:pt>
              </c:strCache>
            </c:strRef>
          </c:tx>
          <c:spPr>
            <a:solidFill>
              <a:schemeClr val="tx2">
                <a:lumMod val="20000"/>
                <a:lumOff val="8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'Agent Allocation'!$O$4:$O$15</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'Agent Allocation'!$P$4:$P$15</c:f>
              <c:numCache>
                <c:formatCode>General</c:formatCode>
                <c:ptCount val="12"/>
                <c:pt idx="0">
                  <c:v>4</c:v>
                </c:pt>
                <c:pt idx="1">
                  <c:v>5</c:v>
                </c:pt>
                <c:pt idx="2">
                  <c:v>5</c:v>
                </c:pt>
                <c:pt idx="3">
                  <c:v>5</c:v>
                </c:pt>
                <c:pt idx="4">
                  <c:v>4</c:v>
                </c:pt>
                <c:pt idx="5">
                  <c:v>4</c:v>
                </c:pt>
                <c:pt idx="6">
                  <c:v>3</c:v>
                </c:pt>
                <c:pt idx="7">
                  <c:v>3</c:v>
                </c:pt>
                <c:pt idx="8">
                  <c:v>3</c:v>
                </c:pt>
                <c:pt idx="9">
                  <c:v>3</c:v>
                </c:pt>
                <c:pt idx="10">
                  <c:v>2</c:v>
                </c:pt>
                <c:pt idx="11">
                  <c:v>2</c:v>
                </c:pt>
              </c:numCache>
            </c:numRef>
          </c:val>
          <c:extLst>
            <c:ext xmlns:c16="http://schemas.microsoft.com/office/drawing/2014/chart" uri="{C3380CC4-5D6E-409C-BE32-E72D297353CC}">
              <c16:uniqueId val="{00000000-B633-4B5B-919D-EA2C297DE093}"/>
            </c:ext>
          </c:extLst>
        </c:ser>
        <c:ser>
          <c:idx val="1"/>
          <c:order val="1"/>
          <c:tx>
            <c:strRef>
              <c:f>'Agent Allocation'!$Q$3</c:f>
              <c:strCache>
                <c:ptCount val="1"/>
                <c:pt idx="0">
                  <c:v>Agent for 90% Accept Call</c:v>
                </c:pt>
              </c:strCache>
            </c:strRef>
          </c:tx>
          <c:spPr>
            <a:solidFill>
              <a:srgbClr val="00206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'Agent Allocation'!$O$4:$O$15</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'Agent Allocation'!$Q$4:$Q$15</c:f>
              <c:numCache>
                <c:formatCode>General</c:formatCode>
                <c:ptCount val="12"/>
                <c:pt idx="0">
                  <c:v>5</c:v>
                </c:pt>
                <c:pt idx="1">
                  <c:v>6</c:v>
                </c:pt>
                <c:pt idx="2">
                  <c:v>7</c:v>
                </c:pt>
                <c:pt idx="3">
                  <c:v>6</c:v>
                </c:pt>
                <c:pt idx="4">
                  <c:v>6</c:v>
                </c:pt>
                <c:pt idx="5">
                  <c:v>5</c:v>
                </c:pt>
                <c:pt idx="6">
                  <c:v>4</c:v>
                </c:pt>
                <c:pt idx="7">
                  <c:v>4</c:v>
                </c:pt>
                <c:pt idx="8">
                  <c:v>4</c:v>
                </c:pt>
                <c:pt idx="9">
                  <c:v>3</c:v>
                </c:pt>
                <c:pt idx="10">
                  <c:v>3</c:v>
                </c:pt>
                <c:pt idx="11">
                  <c:v>3</c:v>
                </c:pt>
              </c:numCache>
            </c:numRef>
          </c:val>
          <c:extLst>
            <c:ext xmlns:c16="http://schemas.microsoft.com/office/drawing/2014/chart" uri="{C3380CC4-5D6E-409C-BE32-E72D297353CC}">
              <c16:uniqueId val="{00000001-B633-4B5B-919D-EA2C297DE093}"/>
            </c:ext>
          </c:extLst>
        </c:ser>
        <c:dLbls>
          <c:dLblPos val="outEnd"/>
          <c:showLegendKey val="0"/>
          <c:showVal val="1"/>
          <c:showCatName val="0"/>
          <c:showSerName val="0"/>
          <c:showPercent val="0"/>
          <c:showBubbleSize val="0"/>
        </c:dLbls>
        <c:gapWidth val="219"/>
        <c:overlap val="-27"/>
        <c:axId val="567736079"/>
        <c:axId val="567746639"/>
      </c:barChart>
      <c:catAx>
        <c:axId val="56773607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7746639"/>
        <c:crosses val="autoZero"/>
        <c:auto val="1"/>
        <c:lblAlgn val="ctr"/>
        <c:lblOffset val="100"/>
        <c:noMultiLvlLbl val="0"/>
      </c:catAx>
      <c:valAx>
        <c:axId val="567746639"/>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773607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000"/>
              <a:t>Night Agent Allocation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'Night Agent Allocation'!$L$2</c:f>
              <c:strCache>
                <c:ptCount val="1"/>
                <c:pt idx="0">
                  <c:v>Night Agent 70% Acceptance Call</c:v>
                </c:pt>
              </c:strCache>
            </c:strRef>
          </c:tx>
          <c:spPr>
            <a:solidFill>
              <a:schemeClr val="accent1">
                <a:lumMod val="20000"/>
                <a:lumOff val="8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'Night Agent Allocation'!$K$3:$K$14</c:f>
              <c:strCache>
                <c:ptCount val="12"/>
                <c:pt idx="0">
                  <c:v>9_10</c:v>
                </c:pt>
                <c:pt idx="1">
                  <c:v>10_11</c:v>
                </c:pt>
                <c:pt idx="2">
                  <c:v>11_12</c:v>
                </c:pt>
                <c:pt idx="3">
                  <c:v>12_1</c:v>
                </c:pt>
                <c:pt idx="4">
                  <c:v>1_2</c:v>
                </c:pt>
                <c:pt idx="5">
                  <c:v>2_3</c:v>
                </c:pt>
                <c:pt idx="6">
                  <c:v>3_4</c:v>
                </c:pt>
                <c:pt idx="7">
                  <c:v>4_5</c:v>
                </c:pt>
                <c:pt idx="8">
                  <c:v>5_6</c:v>
                </c:pt>
                <c:pt idx="9">
                  <c:v>6_7</c:v>
                </c:pt>
                <c:pt idx="10">
                  <c:v>7_8</c:v>
                </c:pt>
                <c:pt idx="11">
                  <c:v>8_9</c:v>
                </c:pt>
              </c:strCache>
            </c:strRef>
          </c:cat>
          <c:val>
            <c:numRef>
              <c:f>'Night Agent Allocation'!$L$3:$L$14</c:f>
              <c:numCache>
                <c:formatCode>General</c:formatCode>
                <c:ptCount val="12"/>
                <c:pt idx="0">
                  <c:v>1</c:v>
                </c:pt>
                <c:pt idx="1">
                  <c:v>1</c:v>
                </c:pt>
                <c:pt idx="2">
                  <c:v>1</c:v>
                </c:pt>
                <c:pt idx="3">
                  <c:v>1</c:v>
                </c:pt>
                <c:pt idx="4">
                  <c:v>0</c:v>
                </c:pt>
                <c:pt idx="5">
                  <c:v>0</c:v>
                </c:pt>
                <c:pt idx="6">
                  <c:v>0</c:v>
                </c:pt>
                <c:pt idx="7">
                  <c:v>0</c:v>
                </c:pt>
                <c:pt idx="8">
                  <c:v>1</c:v>
                </c:pt>
                <c:pt idx="9">
                  <c:v>2</c:v>
                </c:pt>
                <c:pt idx="10">
                  <c:v>2</c:v>
                </c:pt>
                <c:pt idx="11">
                  <c:v>2</c:v>
                </c:pt>
              </c:numCache>
            </c:numRef>
          </c:val>
          <c:extLst>
            <c:ext xmlns:c16="http://schemas.microsoft.com/office/drawing/2014/chart" uri="{C3380CC4-5D6E-409C-BE32-E72D297353CC}">
              <c16:uniqueId val="{00000000-6AE8-4304-9250-0734B72A031F}"/>
            </c:ext>
          </c:extLst>
        </c:ser>
        <c:ser>
          <c:idx val="1"/>
          <c:order val="1"/>
          <c:tx>
            <c:strRef>
              <c:f>'Night Agent Allocation'!$M$2</c:f>
              <c:strCache>
                <c:ptCount val="1"/>
                <c:pt idx="0">
                  <c:v>Night Agent For 90% Accept Call</c:v>
                </c:pt>
              </c:strCache>
            </c:strRef>
          </c:tx>
          <c:spPr>
            <a:solidFill>
              <a:schemeClr val="accent1">
                <a:lumMod val="5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'Night Agent Allocation'!$K$3:$K$14</c:f>
              <c:strCache>
                <c:ptCount val="12"/>
                <c:pt idx="0">
                  <c:v>9_10</c:v>
                </c:pt>
                <c:pt idx="1">
                  <c:v>10_11</c:v>
                </c:pt>
                <c:pt idx="2">
                  <c:v>11_12</c:v>
                </c:pt>
                <c:pt idx="3">
                  <c:v>12_1</c:v>
                </c:pt>
                <c:pt idx="4">
                  <c:v>1_2</c:v>
                </c:pt>
                <c:pt idx="5">
                  <c:v>2_3</c:v>
                </c:pt>
                <c:pt idx="6">
                  <c:v>3_4</c:v>
                </c:pt>
                <c:pt idx="7">
                  <c:v>4_5</c:v>
                </c:pt>
                <c:pt idx="8">
                  <c:v>5_6</c:v>
                </c:pt>
                <c:pt idx="9">
                  <c:v>6_7</c:v>
                </c:pt>
                <c:pt idx="10">
                  <c:v>7_8</c:v>
                </c:pt>
                <c:pt idx="11">
                  <c:v>8_9</c:v>
                </c:pt>
              </c:strCache>
            </c:strRef>
          </c:cat>
          <c:val>
            <c:numRef>
              <c:f>'Night Agent Allocation'!$M$3:$M$14</c:f>
              <c:numCache>
                <c:formatCode>General</c:formatCode>
                <c:ptCount val="12"/>
                <c:pt idx="0">
                  <c:v>2</c:v>
                </c:pt>
                <c:pt idx="1">
                  <c:v>2</c:v>
                </c:pt>
                <c:pt idx="2">
                  <c:v>1</c:v>
                </c:pt>
                <c:pt idx="3">
                  <c:v>1</c:v>
                </c:pt>
                <c:pt idx="4">
                  <c:v>1</c:v>
                </c:pt>
                <c:pt idx="5">
                  <c:v>1</c:v>
                </c:pt>
                <c:pt idx="6">
                  <c:v>1</c:v>
                </c:pt>
                <c:pt idx="7">
                  <c:v>1</c:v>
                </c:pt>
                <c:pt idx="8">
                  <c:v>2</c:v>
                </c:pt>
                <c:pt idx="9">
                  <c:v>2</c:v>
                </c:pt>
                <c:pt idx="10">
                  <c:v>2</c:v>
                </c:pt>
                <c:pt idx="11">
                  <c:v>3</c:v>
                </c:pt>
              </c:numCache>
            </c:numRef>
          </c:val>
          <c:extLst>
            <c:ext xmlns:c16="http://schemas.microsoft.com/office/drawing/2014/chart" uri="{C3380CC4-5D6E-409C-BE32-E72D297353CC}">
              <c16:uniqueId val="{00000001-6AE8-4304-9250-0734B72A031F}"/>
            </c:ext>
          </c:extLst>
        </c:ser>
        <c:dLbls>
          <c:dLblPos val="outEnd"/>
          <c:showLegendKey val="0"/>
          <c:showVal val="1"/>
          <c:showCatName val="0"/>
          <c:showSerName val="0"/>
          <c:showPercent val="0"/>
          <c:showBubbleSize val="0"/>
        </c:dLbls>
        <c:gapWidth val="219"/>
        <c:overlap val="-27"/>
        <c:axId val="567742799"/>
        <c:axId val="567737039"/>
      </c:barChart>
      <c:catAx>
        <c:axId val="567742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7737039"/>
        <c:crosses val="autoZero"/>
        <c:auto val="1"/>
        <c:lblAlgn val="ctr"/>
        <c:lblOffset val="100"/>
        <c:noMultiLvlLbl val="0"/>
      </c:catAx>
      <c:valAx>
        <c:axId val="567737039"/>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774279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000"/>
              <a:t>Man Power Distribution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5.1474323543328961E-2"/>
          <c:y val="0.15339298276500504"/>
          <c:w val="0.94190844530260331"/>
          <c:h val="0.68585109563818081"/>
        </c:manualLayout>
      </c:layout>
      <c:barChart>
        <c:barDir val="col"/>
        <c:grouping val="clustered"/>
        <c:varyColors val="0"/>
        <c:ser>
          <c:idx val="0"/>
          <c:order val="0"/>
          <c:tx>
            <c:strRef>
              <c:f>'Man Power Management'!$C$1</c:f>
              <c:strCache>
                <c:ptCount val="1"/>
                <c:pt idx="0">
                  <c:v>Man Power For 70 % calls</c:v>
                </c:pt>
              </c:strCache>
            </c:strRef>
          </c:tx>
          <c:spPr>
            <a:solidFill>
              <a:schemeClr val="tx2">
                <a:lumMod val="20000"/>
                <a:lumOff val="8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'Man Power Management'!$B$2:$B$25</c:f>
              <c:strCache>
                <c:ptCount val="24"/>
                <c:pt idx="0">
                  <c:v>9_10</c:v>
                </c:pt>
                <c:pt idx="1">
                  <c:v>10_11</c:v>
                </c:pt>
                <c:pt idx="2">
                  <c:v>11_12</c:v>
                </c:pt>
                <c:pt idx="3">
                  <c:v>12_13</c:v>
                </c:pt>
                <c:pt idx="4">
                  <c:v>13_14</c:v>
                </c:pt>
                <c:pt idx="5">
                  <c:v>14_15</c:v>
                </c:pt>
                <c:pt idx="6">
                  <c:v>15_16</c:v>
                </c:pt>
                <c:pt idx="7">
                  <c:v>16_17</c:v>
                </c:pt>
                <c:pt idx="8">
                  <c:v>17_18</c:v>
                </c:pt>
                <c:pt idx="9">
                  <c:v>18_19</c:v>
                </c:pt>
                <c:pt idx="10">
                  <c:v>19_20</c:v>
                </c:pt>
                <c:pt idx="11">
                  <c:v>20_21</c:v>
                </c:pt>
                <c:pt idx="12">
                  <c:v>21_22</c:v>
                </c:pt>
                <c:pt idx="13">
                  <c:v>22_23</c:v>
                </c:pt>
                <c:pt idx="14">
                  <c:v>23_0</c:v>
                </c:pt>
                <c:pt idx="15">
                  <c:v>0_1</c:v>
                </c:pt>
                <c:pt idx="16">
                  <c:v>1_2</c:v>
                </c:pt>
                <c:pt idx="17">
                  <c:v>2_3</c:v>
                </c:pt>
                <c:pt idx="18">
                  <c:v>3_4</c:v>
                </c:pt>
                <c:pt idx="19">
                  <c:v>4_5</c:v>
                </c:pt>
                <c:pt idx="20">
                  <c:v>5_6</c:v>
                </c:pt>
                <c:pt idx="21">
                  <c:v>6_7</c:v>
                </c:pt>
                <c:pt idx="22">
                  <c:v>7_8</c:v>
                </c:pt>
                <c:pt idx="23">
                  <c:v>8_9</c:v>
                </c:pt>
              </c:strCache>
            </c:strRef>
          </c:cat>
          <c:val>
            <c:numRef>
              <c:f>'Man Power Management'!$C$2:$C$25</c:f>
              <c:numCache>
                <c:formatCode>General</c:formatCode>
                <c:ptCount val="24"/>
                <c:pt idx="0">
                  <c:v>4</c:v>
                </c:pt>
                <c:pt idx="1">
                  <c:v>5</c:v>
                </c:pt>
                <c:pt idx="2">
                  <c:v>5</c:v>
                </c:pt>
                <c:pt idx="3">
                  <c:v>5</c:v>
                </c:pt>
                <c:pt idx="4">
                  <c:v>4</c:v>
                </c:pt>
                <c:pt idx="5">
                  <c:v>4</c:v>
                </c:pt>
                <c:pt idx="6">
                  <c:v>3</c:v>
                </c:pt>
                <c:pt idx="7">
                  <c:v>3</c:v>
                </c:pt>
                <c:pt idx="8">
                  <c:v>3</c:v>
                </c:pt>
                <c:pt idx="9">
                  <c:v>3</c:v>
                </c:pt>
                <c:pt idx="10">
                  <c:v>2</c:v>
                </c:pt>
                <c:pt idx="11">
                  <c:v>2</c:v>
                </c:pt>
                <c:pt idx="12">
                  <c:v>1</c:v>
                </c:pt>
                <c:pt idx="13">
                  <c:v>1</c:v>
                </c:pt>
                <c:pt idx="14">
                  <c:v>1</c:v>
                </c:pt>
                <c:pt idx="15">
                  <c:v>1</c:v>
                </c:pt>
                <c:pt idx="16">
                  <c:v>0</c:v>
                </c:pt>
                <c:pt idx="17">
                  <c:v>0</c:v>
                </c:pt>
                <c:pt idx="18">
                  <c:v>0</c:v>
                </c:pt>
                <c:pt idx="19">
                  <c:v>0</c:v>
                </c:pt>
                <c:pt idx="20">
                  <c:v>1</c:v>
                </c:pt>
                <c:pt idx="21">
                  <c:v>2</c:v>
                </c:pt>
                <c:pt idx="22">
                  <c:v>2</c:v>
                </c:pt>
                <c:pt idx="23">
                  <c:v>2</c:v>
                </c:pt>
              </c:numCache>
            </c:numRef>
          </c:val>
          <c:extLst>
            <c:ext xmlns:c16="http://schemas.microsoft.com/office/drawing/2014/chart" uri="{C3380CC4-5D6E-409C-BE32-E72D297353CC}">
              <c16:uniqueId val="{00000000-72C2-4FD3-AD62-1672798C51D5}"/>
            </c:ext>
          </c:extLst>
        </c:ser>
        <c:ser>
          <c:idx val="1"/>
          <c:order val="1"/>
          <c:tx>
            <c:strRef>
              <c:f>'Man Power Management'!$D$1</c:f>
              <c:strCache>
                <c:ptCount val="1"/>
                <c:pt idx="0">
                  <c:v>Manpower for 90% Call</c:v>
                </c:pt>
              </c:strCache>
            </c:strRef>
          </c:tx>
          <c:spPr>
            <a:solidFill>
              <a:srgbClr val="00206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'Man Power Management'!$B$2:$B$25</c:f>
              <c:strCache>
                <c:ptCount val="24"/>
                <c:pt idx="0">
                  <c:v>9_10</c:v>
                </c:pt>
                <c:pt idx="1">
                  <c:v>10_11</c:v>
                </c:pt>
                <c:pt idx="2">
                  <c:v>11_12</c:v>
                </c:pt>
                <c:pt idx="3">
                  <c:v>12_13</c:v>
                </c:pt>
                <c:pt idx="4">
                  <c:v>13_14</c:v>
                </c:pt>
                <c:pt idx="5">
                  <c:v>14_15</c:v>
                </c:pt>
                <c:pt idx="6">
                  <c:v>15_16</c:v>
                </c:pt>
                <c:pt idx="7">
                  <c:v>16_17</c:v>
                </c:pt>
                <c:pt idx="8">
                  <c:v>17_18</c:v>
                </c:pt>
                <c:pt idx="9">
                  <c:v>18_19</c:v>
                </c:pt>
                <c:pt idx="10">
                  <c:v>19_20</c:v>
                </c:pt>
                <c:pt idx="11">
                  <c:v>20_21</c:v>
                </c:pt>
                <c:pt idx="12">
                  <c:v>21_22</c:v>
                </c:pt>
                <c:pt idx="13">
                  <c:v>22_23</c:v>
                </c:pt>
                <c:pt idx="14">
                  <c:v>23_0</c:v>
                </c:pt>
                <c:pt idx="15">
                  <c:v>0_1</c:v>
                </c:pt>
                <c:pt idx="16">
                  <c:v>1_2</c:v>
                </c:pt>
                <c:pt idx="17">
                  <c:v>2_3</c:v>
                </c:pt>
                <c:pt idx="18">
                  <c:v>3_4</c:v>
                </c:pt>
                <c:pt idx="19">
                  <c:v>4_5</c:v>
                </c:pt>
                <c:pt idx="20">
                  <c:v>5_6</c:v>
                </c:pt>
                <c:pt idx="21">
                  <c:v>6_7</c:v>
                </c:pt>
                <c:pt idx="22">
                  <c:v>7_8</c:v>
                </c:pt>
                <c:pt idx="23">
                  <c:v>8_9</c:v>
                </c:pt>
              </c:strCache>
            </c:strRef>
          </c:cat>
          <c:val>
            <c:numRef>
              <c:f>'Man Power Management'!$D$2:$D$25</c:f>
              <c:numCache>
                <c:formatCode>General</c:formatCode>
                <c:ptCount val="24"/>
                <c:pt idx="0">
                  <c:v>5</c:v>
                </c:pt>
                <c:pt idx="1">
                  <c:v>6</c:v>
                </c:pt>
                <c:pt idx="2">
                  <c:v>7</c:v>
                </c:pt>
                <c:pt idx="3">
                  <c:v>6</c:v>
                </c:pt>
                <c:pt idx="4">
                  <c:v>6</c:v>
                </c:pt>
                <c:pt idx="5">
                  <c:v>5</c:v>
                </c:pt>
                <c:pt idx="6">
                  <c:v>4</c:v>
                </c:pt>
                <c:pt idx="7">
                  <c:v>4</c:v>
                </c:pt>
                <c:pt idx="8">
                  <c:v>4</c:v>
                </c:pt>
                <c:pt idx="9">
                  <c:v>3</c:v>
                </c:pt>
                <c:pt idx="10">
                  <c:v>3</c:v>
                </c:pt>
                <c:pt idx="11">
                  <c:v>3</c:v>
                </c:pt>
                <c:pt idx="12">
                  <c:v>2</c:v>
                </c:pt>
                <c:pt idx="13">
                  <c:v>2</c:v>
                </c:pt>
                <c:pt idx="14">
                  <c:v>1</c:v>
                </c:pt>
                <c:pt idx="15">
                  <c:v>1</c:v>
                </c:pt>
                <c:pt idx="16">
                  <c:v>1</c:v>
                </c:pt>
                <c:pt idx="17">
                  <c:v>1</c:v>
                </c:pt>
                <c:pt idx="18">
                  <c:v>1</c:v>
                </c:pt>
                <c:pt idx="19">
                  <c:v>1</c:v>
                </c:pt>
                <c:pt idx="20">
                  <c:v>2</c:v>
                </c:pt>
                <c:pt idx="21">
                  <c:v>2</c:v>
                </c:pt>
                <c:pt idx="22">
                  <c:v>2</c:v>
                </c:pt>
                <c:pt idx="23">
                  <c:v>3</c:v>
                </c:pt>
              </c:numCache>
            </c:numRef>
          </c:val>
          <c:extLst>
            <c:ext xmlns:c16="http://schemas.microsoft.com/office/drawing/2014/chart" uri="{C3380CC4-5D6E-409C-BE32-E72D297353CC}">
              <c16:uniqueId val="{00000001-72C2-4FD3-AD62-1672798C51D5}"/>
            </c:ext>
          </c:extLst>
        </c:ser>
        <c:dLbls>
          <c:dLblPos val="outEnd"/>
          <c:showLegendKey val="0"/>
          <c:showVal val="1"/>
          <c:showCatName val="0"/>
          <c:showSerName val="0"/>
          <c:showPercent val="0"/>
          <c:showBubbleSize val="0"/>
        </c:dLbls>
        <c:gapWidth val="219"/>
        <c:overlap val="-27"/>
        <c:axId val="567774479"/>
        <c:axId val="567767759"/>
      </c:barChart>
      <c:catAx>
        <c:axId val="56777447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7767759"/>
        <c:crosses val="autoZero"/>
        <c:auto val="1"/>
        <c:lblAlgn val="ctr"/>
        <c:lblOffset val="100"/>
        <c:noMultiLvlLbl val="0"/>
      </c:catAx>
      <c:valAx>
        <c:axId val="567767759"/>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777447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160520" cy="757001"/>
          </a:xfrm>
          <a:prstGeom prst="rect">
            <a:avLst/>
          </a:prstGeom>
        </p:spPr>
        <p:txBody>
          <a:bodyPr vert="horz" lIns="141049" tIns="70524" rIns="141049" bIns="70524" rtlCol="0"/>
          <a:lstStyle>
            <a:lvl1pPr algn="l">
              <a:defRPr sz="1800"/>
            </a:lvl1pPr>
          </a:lstStyle>
          <a:p>
            <a:endParaRPr lang="en-IN"/>
          </a:p>
        </p:txBody>
      </p:sp>
      <p:sp>
        <p:nvSpPr>
          <p:cNvPr id="3" name="Date Placeholder 2"/>
          <p:cNvSpPr>
            <a:spLocks noGrp="1"/>
          </p:cNvSpPr>
          <p:nvPr>
            <p:ph type="dt" idx="1"/>
          </p:nvPr>
        </p:nvSpPr>
        <p:spPr>
          <a:xfrm>
            <a:off x="5438459" y="0"/>
            <a:ext cx="4160520" cy="757001"/>
          </a:xfrm>
          <a:prstGeom prst="rect">
            <a:avLst/>
          </a:prstGeom>
        </p:spPr>
        <p:txBody>
          <a:bodyPr vert="horz" lIns="141049" tIns="70524" rIns="141049" bIns="70524" rtlCol="0"/>
          <a:lstStyle>
            <a:lvl1pPr algn="r">
              <a:defRPr sz="1800"/>
            </a:lvl1pPr>
          </a:lstStyle>
          <a:p>
            <a:fld id="{79A7754B-876B-43D7-9480-0FBBA0062F4E}" type="datetimeFigureOut">
              <a:rPr lang="en-IN" smtClean="0"/>
              <a:t>03-07-2023</a:t>
            </a:fld>
            <a:endParaRPr lang="en-IN"/>
          </a:p>
        </p:txBody>
      </p:sp>
      <p:sp>
        <p:nvSpPr>
          <p:cNvPr id="4" name="Slide Image Placeholder 3"/>
          <p:cNvSpPr>
            <a:spLocks noGrp="1" noRot="1" noChangeAspect="1"/>
          </p:cNvSpPr>
          <p:nvPr>
            <p:ph type="sldImg" idx="2"/>
          </p:nvPr>
        </p:nvSpPr>
        <p:spPr>
          <a:xfrm>
            <a:off x="274638" y="1885950"/>
            <a:ext cx="9051925" cy="5092700"/>
          </a:xfrm>
          <a:prstGeom prst="rect">
            <a:avLst/>
          </a:prstGeom>
          <a:noFill/>
          <a:ln w="12700">
            <a:solidFill>
              <a:prstClr val="black"/>
            </a:solidFill>
          </a:ln>
        </p:spPr>
        <p:txBody>
          <a:bodyPr vert="horz" lIns="141049" tIns="70524" rIns="141049" bIns="70524" rtlCol="0" anchor="ctr"/>
          <a:lstStyle/>
          <a:p>
            <a:endParaRPr lang="en-IN"/>
          </a:p>
        </p:txBody>
      </p:sp>
      <p:sp>
        <p:nvSpPr>
          <p:cNvPr id="5" name="Notes Placeholder 4"/>
          <p:cNvSpPr>
            <a:spLocks noGrp="1"/>
          </p:cNvSpPr>
          <p:nvPr>
            <p:ph type="body" sz="quarter" idx="3"/>
          </p:nvPr>
        </p:nvSpPr>
        <p:spPr>
          <a:xfrm>
            <a:off x="960120" y="7260908"/>
            <a:ext cx="7680960" cy="5940743"/>
          </a:xfrm>
          <a:prstGeom prst="rect">
            <a:avLst/>
          </a:prstGeom>
        </p:spPr>
        <p:txBody>
          <a:bodyPr vert="horz" lIns="141049" tIns="70524" rIns="141049" bIns="70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1" y="14330603"/>
            <a:ext cx="4160520" cy="756998"/>
          </a:xfrm>
          <a:prstGeom prst="rect">
            <a:avLst/>
          </a:prstGeom>
        </p:spPr>
        <p:txBody>
          <a:bodyPr vert="horz" lIns="141049" tIns="70524" rIns="141049" bIns="70524" rtlCol="0" anchor="b"/>
          <a:lstStyle>
            <a:lvl1pPr algn="l">
              <a:defRPr sz="1800"/>
            </a:lvl1pPr>
          </a:lstStyle>
          <a:p>
            <a:endParaRPr lang="en-IN"/>
          </a:p>
        </p:txBody>
      </p:sp>
      <p:sp>
        <p:nvSpPr>
          <p:cNvPr id="7" name="Slide Number Placeholder 6"/>
          <p:cNvSpPr>
            <a:spLocks noGrp="1"/>
          </p:cNvSpPr>
          <p:nvPr>
            <p:ph type="sldNum" sz="quarter" idx="5"/>
          </p:nvPr>
        </p:nvSpPr>
        <p:spPr>
          <a:xfrm>
            <a:off x="5438459" y="14330603"/>
            <a:ext cx="4160520" cy="756998"/>
          </a:xfrm>
          <a:prstGeom prst="rect">
            <a:avLst/>
          </a:prstGeom>
        </p:spPr>
        <p:txBody>
          <a:bodyPr vert="horz" lIns="141049" tIns="70524" rIns="141049" bIns="70524" rtlCol="0" anchor="b"/>
          <a:lstStyle>
            <a:lvl1pPr algn="r">
              <a:defRPr sz="1800"/>
            </a:lvl1pPr>
          </a:lstStyle>
          <a:p>
            <a:fld id="{6A42F6C5-DBBA-4C8F-8D2C-DE8A24ABB7F1}" type="slidenum">
              <a:rPr lang="en-IN" smtClean="0"/>
              <a:t>‹#›</a:t>
            </a:fld>
            <a:endParaRPr lang="en-IN"/>
          </a:p>
        </p:txBody>
      </p:sp>
    </p:spTree>
    <p:extLst>
      <p:ext uri="{BB962C8B-B14F-4D97-AF65-F5344CB8AC3E}">
        <p14:creationId xmlns:p14="http://schemas.microsoft.com/office/powerpoint/2010/main" val="2721320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DC275BFB-8A57-4AF2-A34A-A14510A10B19}" type="datetimeFigureOut">
              <a:rPr lang="en-IN" smtClean="0"/>
              <a:t>03-07-2023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1087620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275BFB-8A57-4AF2-A34A-A14510A10B19}" type="datetimeFigureOut">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634496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275BFB-8A57-4AF2-A34A-A14510A10B19}" type="datetimeFigureOut">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4814159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275BFB-8A57-4AF2-A34A-A14510A10B19}" type="datetimeFigureOut">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6BC130-2F0B-4446-8498-870F6E2D6827}" type="slidenum">
              <a:rPr lang="en-IN" smtClean="0"/>
              <a:t>‹#›</a:t>
            </a:fld>
            <a:endParaRPr lang="en-IN"/>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186666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275BFB-8A57-4AF2-A34A-A14510A10B19}" type="datetimeFigureOut">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33984491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C275BFB-8A57-4AF2-A34A-A14510A10B19}" type="datetimeFigureOut">
              <a:rPr lang="en-IN" smtClean="0"/>
              <a:t>03-07-2023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11492578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C275BFB-8A57-4AF2-A34A-A14510A10B19}" type="datetimeFigureOut">
              <a:rPr lang="en-IN" smtClean="0"/>
              <a:t>03-07-2023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27300629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275BFB-8A57-4AF2-A34A-A14510A10B19}"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7434162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275BFB-8A57-4AF2-A34A-A14510A10B19}"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542619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275BFB-8A57-4AF2-A34A-A14510A10B19}"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506874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C275BFB-8A57-4AF2-A34A-A14510A10B19}"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17428265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C275BFB-8A57-4AF2-A34A-A14510A10B19}" type="datetimeFigureOut">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2193703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C275BFB-8A57-4AF2-A34A-A14510A10B19}" type="datetimeFigureOut">
              <a:rPr lang="en-IN" smtClean="0"/>
              <a:t>03-07-2023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470443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C275BFB-8A57-4AF2-A34A-A14510A10B19}" type="datetimeFigureOut">
              <a:rPr lang="en-IN" smtClean="0"/>
              <a:t>03-07-2023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22967967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275BFB-8A57-4AF2-A34A-A14510A10B19}" type="datetimeFigureOut">
              <a:rPr lang="en-IN" smtClean="0"/>
              <a:t>03-07-2023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2247375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275BFB-8A57-4AF2-A34A-A14510A10B19}" type="datetimeFigureOut">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865073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275BFB-8A57-4AF2-A34A-A14510A10B19}" type="datetimeFigureOut">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6BC130-2F0B-4446-8498-870F6E2D6827}" type="slidenum">
              <a:rPr lang="en-IN" smtClean="0"/>
              <a:t>‹#›</a:t>
            </a:fld>
            <a:endParaRPr lang="en-IN"/>
          </a:p>
        </p:txBody>
      </p:sp>
    </p:spTree>
    <p:extLst>
      <p:ext uri="{BB962C8B-B14F-4D97-AF65-F5344CB8AC3E}">
        <p14:creationId xmlns:p14="http://schemas.microsoft.com/office/powerpoint/2010/main" val="1979658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duotone>
              <a:schemeClr val="accent1">
                <a:shade val="45000"/>
                <a:satMod val="135000"/>
              </a:schemeClr>
              <a:prstClr val="white"/>
            </a:duotone>
            <a:extLst>
              <a:ext uri="{BEBA8EAE-BF5A-486C-A8C5-ECC9F3942E4B}">
                <a14:imgProps xmlns:a14="http://schemas.microsoft.com/office/drawing/2010/main">
                  <a14:imgLayer r:embed="rId20">
                    <a14:imgEffect>
                      <a14:colorTemperature colorTemp="5900"/>
                    </a14:imgEffect>
                    <a14:imgEffect>
                      <a14:saturation sat="4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DC275BFB-8A57-4AF2-A34A-A14510A10B19}" type="datetimeFigureOut">
              <a:rPr lang="en-IN" smtClean="0"/>
              <a:t>03-07-2023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196BC130-2F0B-4446-8498-870F6E2D6827}" type="slidenum">
              <a:rPr lang="en-IN" smtClean="0"/>
              <a:t>‹#›</a:t>
            </a:fld>
            <a:endParaRPr lang="en-IN"/>
          </a:p>
        </p:txBody>
      </p:sp>
    </p:spTree>
    <p:extLst>
      <p:ext uri="{BB962C8B-B14F-4D97-AF65-F5344CB8AC3E}">
        <p14:creationId xmlns:p14="http://schemas.microsoft.com/office/powerpoint/2010/main" val="2178572140"/>
      </p:ext>
    </p:extLst>
  </p:cSld>
  <p:clrMap bg1="dk1" tx1="lt1" bg2="dk2" tx2="lt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 id="2147483843" r:id="rId15"/>
    <p:sldLayoutId id="2147483844" r:id="rId16"/>
    <p:sldLayoutId id="2147483845"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A2CAD02-F594-3540-F760-F5895D4D1472}"/>
              </a:ext>
            </a:extLst>
          </p:cNvPr>
          <p:cNvPicPr>
            <a:picLocks noChangeAspect="1"/>
          </p:cNvPicPr>
          <p:nvPr/>
        </p:nvPicPr>
        <p:blipFill rotWithShape="1">
          <a:blip r:embed="rId2">
            <a:extLst>
              <a:ext uri="{28A0092B-C50C-407E-A947-70E740481C1C}">
                <a14:useLocalDpi xmlns:a14="http://schemas.microsoft.com/office/drawing/2010/main" val="0"/>
              </a:ext>
            </a:extLst>
          </a:blip>
          <a:srcRect r="-689" b="9895"/>
          <a:stretch/>
        </p:blipFill>
        <p:spPr>
          <a:xfrm>
            <a:off x="0" y="0"/>
            <a:ext cx="12339587" cy="6858000"/>
          </a:xfrm>
          <a:prstGeom prst="rect">
            <a:avLst/>
          </a:prstGeom>
        </p:spPr>
      </p:pic>
      <p:sp>
        <p:nvSpPr>
          <p:cNvPr id="2" name="Title 1">
            <a:extLst>
              <a:ext uri="{FF2B5EF4-FFF2-40B4-BE49-F238E27FC236}">
                <a16:creationId xmlns:a16="http://schemas.microsoft.com/office/drawing/2014/main" id="{5B39D682-3B67-0E24-8443-BC8C8E1C4D03}"/>
              </a:ext>
            </a:extLst>
          </p:cNvPr>
          <p:cNvSpPr>
            <a:spLocks noGrp="1"/>
          </p:cNvSpPr>
          <p:nvPr>
            <p:ph type="ctrTitle"/>
          </p:nvPr>
        </p:nvSpPr>
        <p:spPr>
          <a:xfrm>
            <a:off x="6634480" y="3429000"/>
            <a:ext cx="5130799" cy="1277755"/>
          </a:xfrm>
          <a:solidFill>
            <a:srgbClr val="CCFFFF"/>
          </a:solidFill>
          <a:ln>
            <a:solidFill>
              <a:srgbClr val="CCFFFF"/>
            </a:solidFill>
          </a:ln>
          <a:effectLst>
            <a:innerShdw blurRad="63500" dist="50800" dir="16200000">
              <a:prstClr val="black">
                <a:alpha val="50000"/>
              </a:prstClr>
            </a:innerShdw>
            <a:softEdge rad="12700"/>
          </a:effectLst>
          <a:scene3d>
            <a:camera prst="orthographicFront">
              <a:rot lat="0" lon="0" rev="0"/>
            </a:camera>
            <a:lightRig rig="contrasting" dir="t">
              <a:rot lat="0" lon="0" rev="7800000"/>
            </a:lightRig>
          </a:scene3d>
          <a:sp3d>
            <a:bevelT w="139700" h="139700"/>
          </a:sp3d>
        </p:spPr>
        <p:txBody>
          <a:bodyPr>
            <a:normAutofit/>
          </a:bodyPr>
          <a:lstStyle/>
          <a:p>
            <a:pPr algn="r"/>
            <a:r>
              <a:rPr lang="en-US" sz="4000" b="1" dirty="0">
                <a:solidFill>
                  <a:srgbClr val="216F71"/>
                </a:solidFill>
                <a:effectLst>
                  <a:outerShdw blurRad="38100" dist="38100" dir="2700000" algn="tl">
                    <a:srgbClr val="000000">
                      <a:alpha val="43137"/>
                    </a:srgbClr>
                  </a:outerShdw>
                </a:effectLst>
                <a:latin typeface="Arial Black" panose="020B0A04020102020204" pitchFamily="34" charset="0"/>
              </a:rPr>
              <a:t>ABC CALL VOLUME </a:t>
            </a:r>
            <a:br>
              <a:rPr lang="en-US" sz="4000" b="1" dirty="0">
                <a:solidFill>
                  <a:srgbClr val="216F71"/>
                </a:solidFill>
                <a:effectLst>
                  <a:outerShdw blurRad="38100" dist="38100" dir="2700000" algn="tl">
                    <a:srgbClr val="000000">
                      <a:alpha val="43137"/>
                    </a:srgbClr>
                  </a:outerShdw>
                </a:effectLst>
                <a:latin typeface="Arial Black" panose="020B0A04020102020204" pitchFamily="34" charset="0"/>
              </a:rPr>
            </a:br>
            <a:r>
              <a:rPr lang="en-US" sz="4000" b="1" dirty="0">
                <a:solidFill>
                  <a:srgbClr val="216F71"/>
                </a:solidFill>
                <a:effectLst>
                  <a:outerShdw blurRad="38100" dist="38100" dir="2700000" algn="tl">
                    <a:srgbClr val="000000">
                      <a:alpha val="43137"/>
                    </a:srgbClr>
                  </a:outerShdw>
                </a:effectLst>
                <a:latin typeface="Arial Black" panose="020B0A04020102020204" pitchFamily="34" charset="0"/>
              </a:rPr>
              <a:t>TREND ANALYSIS</a:t>
            </a:r>
            <a:endParaRPr lang="en-IN" sz="4000" b="1" dirty="0">
              <a:solidFill>
                <a:srgbClr val="216F71"/>
              </a:solidFill>
              <a:effectLst>
                <a:outerShdw blurRad="38100" dist="38100" dir="2700000" algn="tl">
                  <a:srgbClr val="000000">
                    <a:alpha val="43137"/>
                  </a:srgbClr>
                </a:outerShdw>
              </a:effectLst>
              <a:latin typeface="Arial Black" panose="020B0A04020102020204" pitchFamily="34" charset="0"/>
            </a:endParaRPr>
          </a:p>
        </p:txBody>
      </p:sp>
      <p:sp>
        <p:nvSpPr>
          <p:cNvPr id="3" name="Subtitle 2">
            <a:extLst>
              <a:ext uri="{FF2B5EF4-FFF2-40B4-BE49-F238E27FC236}">
                <a16:creationId xmlns:a16="http://schemas.microsoft.com/office/drawing/2014/main" id="{1E38A317-0F4E-3180-67F7-BFE571F2B632}"/>
              </a:ext>
            </a:extLst>
          </p:cNvPr>
          <p:cNvSpPr>
            <a:spLocks noGrp="1"/>
          </p:cNvSpPr>
          <p:nvPr>
            <p:ph type="subTitle" idx="1"/>
          </p:nvPr>
        </p:nvSpPr>
        <p:spPr>
          <a:xfrm>
            <a:off x="6535554" y="5024387"/>
            <a:ext cx="5353250" cy="702645"/>
          </a:xfrm>
        </p:spPr>
        <p:txBody>
          <a:bodyPr>
            <a:normAutofit/>
          </a:bodyPr>
          <a:lstStyle/>
          <a:p>
            <a:r>
              <a:rPr lang="en-US" sz="1800" b="1" dirty="0">
                <a:solidFill>
                  <a:srgbClr val="CCFFFF"/>
                </a:solidFill>
                <a:effectLst>
                  <a:outerShdw blurRad="38100" dist="38100" dir="2700000" algn="tl">
                    <a:srgbClr val="000000">
                      <a:alpha val="43137"/>
                    </a:srgbClr>
                  </a:outerShdw>
                </a:effectLst>
                <a:latin typeface="Arial Black" panose="020B0A04020102020204" pitchFamily="34" charset="0"/>
              </a:rPr>
              <a:t>A PROJECT BY DEBARATI CHATTERJEE</a:t>
            </a:r>
            <a:endParaRPr lang="en-IN" sz="1800" b="1" dirty="0">
              <a:solidFill>
                <a:srgbClr val="CCFFFF"/>
              </a:solidFill>
              <a:effectLst>
                <a:outerShdw blurRad="38100" dist="38100" dir="2700000" algn="tl">
                  <a:srgbClr val="000000">
                    <a:alpha val="43137"/>
                  </a:srgbClr>
                </a:outerShdw>
              </a:effectLst>
              <a:latin typeface="Arial Black" panose="020B0A04020102020204" pitchFamily="34" charset="0"/>
            </a:endParaRPr>
          </a:p>
        </p:txBody>
      </p:sp>
    </p:spTree>
    <p:extLst>
      <p:ext uri="{BB962C8B-B14F-4D97-AF65-F5344CB8AC3E}">
        <p14:creationId xmlns:p14="http://schemas.microsoft.com/office/powerpoint/2010/main" val="12814433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57DC3-FCCF-E740-964E-2A827E6BDE63}"/>
              </a:ext>
            </a:extLst>
          </p:cNvPr>
          <p:cNvSpPr>
            <a:spLocks noGrp="1"/>
          </p:cNvSpPr>
          <p:nvPr>
            <p:ph type="title"/>
          </p:nvPr>
        </p:nvSpPr>
        <p:spPr>
          <a:xfrm>
            <a:off x="838200" y="365125"/>
            <a:ext cx="10515600" cy="650875"/>
          </a:xfrm>
        </p:spPr>
        <p:txBody>
          <a:bodyPr>
            <a:normAutofit/>
          </a:bodyPr>
          <a:lstStyle/>
          <a:p>
            <a:r>
              <a:rPr lang="en-US" sz="3200" b="1" dirty="0">
                <a:solidFill>
                  <a:schemeClr val="accent1">
                    <a:lumMod val="50000"/>
                  </a:schemeClr>
                </a:solidFill>
              </a:rPr>
              <a:t>AGENT DISTRIBUTION PER TIME BUCKET IN DAY</a:t>
            </a:r>
            <a:endParaRPr lang="en-IN" sz="3200" b="1" dirty="0">
              <a:solidFill>
                <a:schemeClr val="accent1">
                  <a:lumMod val="50000"/>
                </a:schemeClr>
              </a:solidFill>
            </a:endParaRPr>
          </a:p>
        </p:txBody>
      </p:sp>
      <p:pic>
        <p:nvPicPr>
          <p:cNvPr id="5" name="Picture 4">
            <a:extLst>
              <a:ext uri="{FF2B5EF4-FFF2-40B4-BE49-F238E27FC236}">
                <a16:creationId xmlns:a16="http://schemas.microsoft.com/office/drawing/2014/main" id="{73EF23FF-FED9-A690-959B-12817C451C4F}"/>
              </a:ext>
            </a:extLst>
          </p:cNvPr>
          <p:cNvPicPr>
            <a:picLocks noChangeAspect="1"/>
          </p:cNvPicPr>
          <p:nvPr/>
        </p:nvPicPr>
        <p:blipFill>
          <a:blip r:embed="rId2"/>
          <a:stretch>
            <a:fillRect/>
          </a:stretch>
        </p:blipFill>
        <p:spPr>
          <a:xfrm>
            <a:off x="650778" y="1471864"/>
            <a:ext cx="3778444" cy="2552831"/>
          </a:xfrm>
          <a:prstGeom prst="rect">
            <a:avLst/>
          </a:prstGeom>
          <a:ln>
            <a:noFill/>
          </a:ln>
          <a:effectLst>
            <a:outerShdw blurRad="292100" dist="139700" dir="2700000" algn="tl" rotWithShape="0">
              <a:srgbClr val="333333">
                <a:alpha val="65000"/>
              </a:srgbClr>
            </a:outerShdw>
          </a:effectLst>
        </p:spPr>
      </p:pic>
      <p:graphicFrame>
        <p:nvGraphicFramePr>
          <p:cNvPr id="6" name="Chart 5">
            <a:extLst>
              <a:ext uri="{FF2B5EF4-FFF2-40B4-BE49-F238E27FC236}">
                <a16:creationId xmlns:a16="http://schemas.microsoft.com/office/drawing/2014/main" id="{2B8341C6-647F-AFB1-B753-0DA5606FA063}"/>
              </a:ext>
            </a:extLst>
          </p:cNvPr>
          <p:cNvGraphicFramePr>
            <a:graphicFrameLocks/>
          </p:cNvGraphicFramePr>
          <p:nvPr>
            <p:extLst>
              <p:ext uri="{D42A27DB-BD31-4B8C-83A1-F6EECF244321}">
                <p14:modId xmlns:p14="http://schemas.microsoft.com/office/powerpoint/2010/main" val="255420611"/>
              </p:ext>
            </p:extLst>
          </p:nvPr>
        </p:nvGraphicFramePr>
        <p:xfrm>
          <a:off x="5994400" y="1471864"/>
          <a:ext cx="4572000" cy="2957896"/>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F05DFEC7-52BE-2067-59AC-9122EC5606E1}"/>
              </a:ext>
            </a:extLst>
          </p:cNvPr>
          <p:cNvSpPr txBox="1"/>
          <p:nvPr/>
        </p:nvSpPr>
        <p:spPr>
          <a:xfrm>
            <a:off x="471637" y="4429760"/>
            <a:ext cx="4649003" cy="2554545"/>
          </a:xfrm>
          <a:prstGeom prst="rect">
            <a:avLst/>
          </a:prstGeom>
          <a:noFill/>
        </p:spPr>
        <p:txBody>
          <a:bodyPr wrap="square" rtlCol="0">
            <a:spAutoFit/>
          </a:bodyPr>
          <a:lstStyle/>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On average total call seconds per day=715787.7826 s</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On average total call hours per day = 715787.7826/3600=198.8299396 hour</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Agent required for  70% accepted calls = 198.8299396 hours /4.5 hours = 44 (approximately)</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Agent required for 90% accepted calls = 44*9/7=57 (approximately)</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6695"/>
            <a:r>
              <a:rPr lang="en-IN" sz="1600" kern="100" dirty="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4" name="TextBox 3">
            <a:extLst>
              <a:ext uri="{FF2B5EF4-FFF2-40B4-BE49-F238E27FC236}">
                <a16:creationId xmlns:a16="http://schemas.microsoft.com/office/drawing/2014/main" id="{076AE040-2C0C-503E-1AFA-2D09DB939941}"/>
              </a:ext>
            </a:extLst>
          </p:cNvPr>
          <p:cNvSpPr txBox="1"/>
          <p:nvPr/>
        </p:nvSpPr>
        <p:spPr>
          <a:xfrm>
            <a:off x="5753768" y="4533500"/>
            <a:ext cx="5498165" cy="2585323"/>
          </a:xfrm>
          <a:prstGeom prst="rect">
            <a:avLst/>
          </a:prstGeom>
          <a:noFill/>
        </p:spPr>
        <p:txBody>
          <a:bodyPr wrap="square" rtlCol="0">
            <a:spAutoFit/>
          </a:bodyPr>
          <a:lstStyle/>
          <a:p>
            <a:pPr marL="226695" indent="-226695"/>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We can distribute 57 agents on different time bucket for requirement.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6695"/>
            <a:r>
              <a:rPr lang="en-US" sz="1800" kern="100" dirty="0">
                <a:effectLst/>
                <a:latin typeface="Calibri" panose="020F0502020204030204" pitchFamily="34" charset="0"/>
                <a:ea typeface="Calibri" panose="020F0502020204030204" pitchFamily="34" charset="0"/>
                <a:cs typeface="Times New Roman" panose="02020603050405020304" pitchFamily="18" charset="0"/>
              </a:rPr>
              <a:t>11-12 time slot has high demand so we can allocate 7 agents while 18-21 time slot is low demand so we can allocate 3 agents per hour.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6695"/>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Formula used : Agent for 90% accept call =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6695"/>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of call per time bucket * 57</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6695"/>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IN" dirty="0"/>
          </a:p>
        </p:txBody>
      </p:sp>
    </p:spTree>
    <p:extLst>
      <p:ext uri="{BB962C8B-B14F-4D97-AF65-F5344CB8AC3E}">
        <p14:creationId xmlns:p14="http://schemas.microsoft.com/office/powerpoint/2010/main" val="2579307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28419-2944-EAFB-E2AF-D7D12278EF83}"/>
              </a:ext>
            </a:extLst>
          </p:cNvPr>
          <p:cNvSpPr>
            <a:spLocks noGrp="1"/>
          </p:cNvSpPr>
          <p:nvPr>
            <p:ph type="title"/>
          </p:nvPr>
        </p:nvSpPr>
        <p:spPr>
          <a:xfrm>
            <a:off x="838200" y="365125"/>
            <a:ext cx="10515600" cy="782955"/>
          </a:xfrm>
        </p:spPr>
        <p:txBody>
          <a:bodyPr>
            <a:normAutofit fontScale="90000"/>
          </a:bodyPr>
          <a:lstStyle/>
          <a:p>
            <a:r>
              <a:rPr lang="en-US" sz="3600" b="1" dirty="0">
                <a:solidFill>
                  <a:schemeClr val="accent1">
                    <a:lumMod val="50000"/>
                  </a:schemeClr>
                </a:solidFill>
              </a:rPr>
              <a:t>AGENT DISTRIBUTION PER TIME BUCKET IN NIGHT</a:t>
            </a:r>
            <a:endParaRPr lang="en-IN" sz="3600" dirty="0"/>
          </a:p>
        </p:txBody>
      </p:sp>
      <p:pic>
        <p:nvPicPr>
          <p:cNvPr id="4" name="Picture 3">
            <a:extLst>
              <a:ext uri="{FF2B5EF4-FFF2-40B4-BE49-F238E27FC236}">
                <a16:creationId xmlns:a16="http://schemas.microsoft.com/office/drawing/2014/main" id="{3C791B15-1C9A-7632-A1EE-AD1E882CD230}"/>
              </a:ext>
            </a:extLst>
          </p:cNvPr>
          <p:cNvPicPr>
            <a:picLocks noChangeAspect="1"/>
          </p:cNvPicPr>
          <p:nvPr/>
        </p:nvPicPr>
        <p:blipFill>
          <a:blip r:embed="rId2"/>
          <a:stretch>
            <a:fillRect/>
          </a:stretch>
        </p:blipFill>
        <p:spPr>
          <a:xfrm>
            <a:off x="582828" y="1361374"/>
            <a:ext cx="3975304" cy="2392480"/>
          </a:xfrm>
          <a:prstGeom prst="rect">
            <a:avLst/>
          </a:prstGeom>
          <a:ln>
            <a:noFill/>
          </a:ln>
          <a:effectLst>
            <a:outerShdw blurRad="292100" dist="139700" dir="2700000" algn="tl" rotWithShape="0">
              <a:srgbClr val="333333">
                <a:alpha val="65000"/>
              </a:srgbClr>
            </a:outerShdw>
          </a:effectLst>
        </p:spPr>
      </p:pic>
      <p:graphicFrame>
        <p:nvGraphicFramePr>
          <p:cNvPr id="5" name="Chart 4">
            <a:extLst>
              <a:ext uri="{FF2B5EF4-FFF2-40B4-BE49-F238E27FC236}">
                <a16:creationId xmlns:a16="http://schemas.microsoft.com/office/drawing/2014/main" id="{5B8863FD-4C05-6476-34EF-088EACF10BDF}"/>
              </a:ext>
            </a:extLst>
          </p:cNvPr>
          <p:cNvGraphicFramePr>
            <a:graphicFrameLocks/>
          </p:cNvGraphicFramePr>
          <p:nvPr>
            <p:extLst>
              <p:ext uri="{D42A27DB-BD31-4B8C-83A1-F6EECF244321}">
                <p14:modId xmlns:p14="http://schemas.microsoft.com/office/powerpoint/2010/main" val="2971335540"/>
              </p:ext>
            </p:extLst>
          </p:nvPr>
        </p:nvGraphicFramePr>
        <p:xfrm>
          <a:off x="5720080" y="1361373"/>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58463BA9-A7CA-A0FA-A125-71096E1E5B79}"/>
              </a:ext>
            </a:extLst>
          </p:cNvPr>
          <p:cNvSpPr txBox="1"/>
          <p:nvPr/>
        </p:nvSpPr>
        <p:spPr>
          <a:xfrm>
            <a:off x="105878" y="4104573"/>
            <a:ext cx="5486400" cy="3077766"/>
          </a:xfrm>
          <a:prstGeom prst="rect">
            <a:avLst/>
          </a:prstGeom>
          <a:noFill/>
        </p:spPr>
        <p:txBody>
          <a:bodyPr wrap="square" rtlCol="0">
            <a:spAutoFit/>
          </a:bodyPr>
          <a:lstStyle/>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Average call at night = 30% of average call at day = 30% 0f 5130 = 1539</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Average call seconds = 139.5321473</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Total call second at night = 139.5321473 * 1539 = 214739.9747 s</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Total call hour at night = = 214739.9747/3600 = 59.64999297 hr.</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Agent required for 70% call acceptance at night = 59.64999297/4.5 = 13</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Agent required for 90% call acceptance at night = 13* 9/7 = 17 </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6" name="TextBox 5">
            <a:extLst>
              <a:ext uri="{FF2B5EF4-FFF2-40B4-BE49-F238E27FC236}">
                <a16:creationId xmlns:a16="http://schemas.microsoft.com/office/drawing/2014/main" id="{C891072F-8D83-B1A7-DBD9-EB39F720D227}"/>
              </a:ext>
            </a:extLst>
          </p:cNvPr>
          <p:cNvSpPr txBox="1"/>
          <p:nvPr/>
        </p:nvSpPr>
        <p:spPr>
          <a:xfrm>
            <a:off x="6025415" y="4417996"/>
            <a:ext cx="4822257" cy="2308324"/>
          </a:xfrm>
          <a:prstGeom prst="rect">
            <a:avLst/>
          </a:prstGeom>
          <a:noFill/>
        </p:spPr>
        <p:txBody>
          <a:bodyPr wrap="square" rtlCol="0">
            <a:spAutoFit/>
          </a:bodyPr>
          <a:lstStyle/>
          <a:p>
            <a:pPr lvl="0">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We can distribute 17 agents on different time bucket for requirement.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lvl="0">
              <a:tabLst>
                <a:tab pos="457200" algn="l"/>
              </a:tabLst>
            </a:pPr>
            <a:r>
              <a:rPr lang="en-US" kern="100" dirty="0">
                <a:latin typeface="Calibri" panose="020F0502020204030204" pitchFamily="34" charset="0"/>
                <a:ea typeface="Calibri" panose="020F0502020204030204" pitchFamily="34" charset="0"/>
                <a:cs typeface="Times New Roman" panose="02020603050405020304" pitchFamily="18" charset="0"/>
              </a:rPr>
              <a:t>8</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-9 time slot has high demand so we can allocate 3 agents while 1-5 time slot is low demand so we can allocate 1 agents per hour.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lvl="0">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Formula used : Agent for 90% accept call =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lvl="0">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of call per time bucket * 17</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864404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8B0A6-74F0-E53A-4E57-8A958522C3FE}"/>
              </a:ext>
            </a:extLst>
          </p:cNvPr>
          <p:cNvSpPr>
            <a:spLocks noGrp="1"/>
          </p:cNvSpPr>
          <p:nvPr>
            <p:ph type="title"/>
          </p:nvPr>
        </p:nvSpPr>
        <p:spPr>
          <a:xfrm>
            <a:off x="838200" y="365125"/>
            <a:ext cx="10515600" cy="772795"/>
          </a:xfrm>
        </p:spPr>
        <p:txBody>
          <a:bodyPr>
            <a:normAutofit/>
          </a:bodyPr>
          <a:lstStyle/>
          <a:p>
            <a:r>
              <a:rPr lang="en-US" sz="3600" b="1" dirty="0">
                <a:solidFill>
                  <a:schemeClr val="accent1">
                    <a:lumMod val="50000"/>
                  </a:schemeClr>
                </a:solidFill>
              </a:rPr>
              <a:t>MAN POWER MANAGEMENT</a:t>
            </a:r>
            <a:endParaRPr lang="en-IN" sz="3600" b="1" dirty="0">
              <a:solidFill>
                <a:schemeClr val="accent1">
                  <a:lumMod val="50000"/>
                </a:schemeClr>
              </a:solidFill>
            </a:endParaRPr>
          </a:p>
        </p:txBody>
      </p:sp>
      <p:pic>
        <p:nvPicPr>
          <p:cNvPr id="7" name="Picture 6">
            <a:extLst>
              <a:ext uri="{FF2B5EF4-FFF2-40B4-BE49-F238E27FC236}">
                <a16:creationId xmlns:a16="http://schemas.microsoft.com/office/drawing/2014/main" id="{0C3A717C-221E-7AD0-7E70-F8861C038D55}"/>
              </a:ext>
            </a:extLst>
          </p:cNvPr>
          <p:cNvPicPr>
            <a:picLocks noChangeAspect="1"/>
          </p:cNvPicPr>
          <p:nvPr/>
        </p:nvPicPr>
        <p:blipFill>
          <a:blip r:embed="rId2"/>
          <a:stretch>
            <a:fillRect/>
          </a:stretch>
        </p:blipFill>
        <p:spPr>
          <a:xfrm>
            <a:off x="838200" y="1327700"/>
            <a:ext cx="3652520" cy="3965660"/>
          </a:xfrm>
          <a:prstGeom prst="rect">
            <a:avLst/>
          </a:prstGeom>
          <a:ln>
            <a:noFill/>
          </a:ln>
          <a:effectLst>
            <a:outerShdw blurRad="292100" dist="139700" dir="2700000" algn="tl" rotWithShape="0">
              <a:srgbClr val="333333">
                <a:alpha val="65000"/>
              </a:srgbClr>
            </a:outerShdw>
          </a:effectLst>
        </p:spPr>
      </p:pic>
      <p:graphicFrame>
        <p:nvGraphicFramePr>
          <p:cNvPr id="8" name="Chart 7">
            <a:extLst>
              <a:ext uri="{FF2B5EF4-FFF2-40B4-BE49-F238E27FC236}">
                <a16:creationId xmlns:a16="http://schemas.microsoft.com/office/drawing/2014/main" id="{2FFDD090-7AC5-E1D1-B0A7-A1FCEDD8234F}"/>
              </a:ext>
            </a:extLst>
          </p:cNvPr>
          <p:cNvGraphicFramePr>
            <a:graphicFrameLocks/>
          </p:cNvGraphicFramePr>
          <p:nvPr>
            <p:extLst>
              <p:ext uri="{D42A27DB-BD31-4B8C-83A1-F6EECF244321}">
                <p14:modId xmlns:p14="http://schemas.microsoft.com/office/powerpoint/2010/main" val="2725920880"/>
              </p:ext>
            </p:extLst>
          </p:nvPr>
        </p:nvGraphicFramePr>
        <p:xfrm>
          <a:off x="5080799" y="1137920"/>
          <a:ext cx="6663361" cy="2749174"/>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7781D2FC-018B-7973-43A3-25A45DFA7C9C}"/>
              </a:ext>
            </a:extLst>
          </p:cNvPr>
          <p:cNvSpPr txBox="1"/>
          <p:nvPr/>
        </p:nvSpPr>
        <p:spPr>
          <a:xfrm>
            <a:off x="838200" y="5707781"/>
            <a:ext cx="3897429"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Total Agent requires for 10% abandon call rate throughout the day for each day = 57+17=74</a:t>
            </a:r>
            <a:endParaRPr lang="en-IN"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3F141BE9-0A52-666C-5BC3-80204E1D061C}"/>
              </a:ext>
            </a:extLst>
          </p:cNvPr>
          <p:cNvSpPr txBox="1"/>
          <p:nvPr/>
        </p:nvSpPr>
        <p:spPr>
          <a:xfrm>
            <a:off x="5188016" y="4093259"/>
            <a:ext cx="6556144" cy="286232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Total Agent present at the call center = 65</a:t>
            </a:r>
          </a:p>
          <a:p>
            <a:r>
              <a:rPr lang="en-US" dirty="0">
                <a:latin typeface="Arial" panose="020B0604020202020204" pitchFamily="34" charset="0"/>
                <a:cs typeface="Arial" panose="020B0604020202020204" pitchFamily="34" charset="0"/>
              </a:rPr>
              <a:t>Each agent work for </a:t>
            </a:r>
            <a:r>
              <a:rPr lang="en-IN" dirty="0">
                <a:latin typeface="Arial" panose="020B0604020202020204" pitchFamily="34" charset="0"/>
                <a:cs typeface="Arial" panose="020B0604020202020204" pitchFamily="34" charset="0"/>
              </a:rPr>
              <a:t>6 days in week with 4 unplanned leaves in month .</a:t>
            </a:r>
          </a:p>
          <a:p>
            <a:r>
              <a:rPr lang="en-IN" dirty="0">
                <a:latin typeface="Arial" panose="020B0604020202020204" pitchFamily="34" charset="0"/>
                <a:cs typeface="Arial" panose="020B0604020202020204" pitchFamily="34" charset="0"/>
              </a:rPr>
              <a:t>Total working day for each agent = 24 -4 = 20 day.</a:t>
            </a:r>
          </a:p>
          <a:p>
            <a:r>
              <a:rPr lang="en-IN" dirty="0">
                <a:latin typeface="Arial" panose="020B0604020202020204" pitchFamily="34" charset="0"/>
                <a:cs typeface="Arial" panose="020B0604020202020204" pitchFamily="34" charset="0"/>
              </a:rPr>
              <a:t>Total Man power needed in 30 days for 10% abandon call rate = 74*30 = 2220</a:t>
            </a:r>
          </a:p>
          <a:p>
            <a:r>
              <a:rPr lang="en-IN" dirty="0">
                <a:latin typeface="Arial" panose="020B0604020202020204" pitchFamily="34" charset="0"/>
                <a:cs typeface="Arial" panose="020B0604020202020204" pitchFamily="34" charset="0"/>
              </a:rPr>
              <a:t>Total man power present = 65* 20=1300</a:t>
            </a:r>
          </a:p>
          <a:p>
            <a:r>
              <a:rPr lang="en-IN" dirty="0">
                <a:latin typeface="Arial" panose="020B0604020202020204" pitchFamily="34" charset="0"/>
                <a:cs typeface="Arial" panose="020B0604020202020204" pitchFamily="34" charset="0"/>
              </a:rPr>
              <a:t>Man Power required = 2220-1300=920</a:t>
            </a:r>
          </a:p>
          <a:p>
            <a:r>
              <a:rPr lang="en-IN" dirty="0">
                <a:latin typeface="Arial" panose="020B0604020202020204" pitchFamily="34" charset="0"/>
                <a:cs typeface="Arial" panose="020B0604020202020204" pitchFamily="34" charset="0"/>
              </a:rPr>
              <a:t>Agent recruitment needed = 920/20 = 46</a:t>
            </a:r>
          </a:p>
          <a:p>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24018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5900"/>
                    </a14:imgEffect>
                    <a14:imgEffect>
                      <a14:saturation sat="4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61252-E323-9398-547E-CE3B202DCC80}"/>
              </a:ext>
            </a:extLst>
          </p:cNvPr>
          <p:cNvSpPr>
            <a:spLocks noGrp="1"/>
          </p:cNvSpPr>
          <p:nvPr>
            <p:ph type="title"/>
          </p:nvPr>
        </p:nvSpPr>
        <p:spPr>
          <a:xfrm>
            <a:off x="838200" y="365126"/>
            <a:ext cx="10515600" cy="770656"/>
          </a:xfrm>
        </p:spPr>
        <p:txBody>
          <a:bodyPr>
            <a:normAutofit/>
          </a:bodyPr>
          <a:lstStyle/>
          <a:p>
            <a:r>
              <a:rPr lang="en-US" sz="3600" b="1" dirty="0">
                <a:solidFill>
                  <a:schemeClr val="accent1">
                    <a:lumMod val="50000"/>
                  </a:schemeClr>
                </a:solidFill>
              </a:rPr>
              <a:t>INSIGHT</a:t>
            </a:r>
            <a:endParaRPr lang="en-IN" sz="3600" b="1" dirty="0">
              <a:solidFill>
                <a:schemeClr val="accent1">
                  <a:lumMod val="50000"/>
                </a:schemeClr>
              </a:solidFill>
            </a:endParaRPr>
          </a:p>
        </p:txBody>
      </p:sp>
      <p:sp>
        <p:nvSpPr>
          <p:cNvPr id="3" name="Content Placeholder 2">
            <a:extLst>
              <a:ext uri="{FF2B5EF4-FFF2-40B4-BE49-F238E27FC236}">
                <a16:creationId xmlns:a16="http://schemas.microsoft.com/office/drawing/2014/main" id="{79EBBFC6-92DA-86C8-0DE9-5E44DD8A7F97}"/>
              </a:ext>
            </a:extLst>
          </p:cNvPr>
          <p:cNvSpPr>
            <a:spLocks noGrp="1"/>
          </p:cNvSpPr>
          <p:nvPr>
            <p:ph idx="1"/>
          </p:nvPr>
        </p:nvSpPr>
        <p:spPr>
          <a:xfrm>
            <a:off x="1120000" y="1222408"/>
            <a:ext cx="10233800" cy="4954555"/>
          </a:xfrm>
        </p:spPr>
        <p:txBody>
          <a:bodyPr/>
          <a:lstStyle/>
          <a:p>
            <a:endParaRPr lang="en-US" sz="2000" dirty="0">
              <a:solidFill>
                <a:schemeClr val="accent1">
                  <a:lumMod val="20000"/>
                  <a:lumOff val="80000"/>
                </a:schemeClr>
              </a:solidFill>
              <a:latin typeface="Arial" panose="020B0604020202020204" pitchFamily="34" charset="0"/>
              <a:cs typeface="Arial" panose="020B0604020202020204" pitchFamily="34" charset="0"/>
            </a:endParaRPr>
          </a:p>
          <a:p>
            <a:r>
              <a:rPr lang="en-US" sz="2000" dirty="0">
                <a:solidFill>
                  <a:schemeClr val="accent1">
                    <a:lumMod val="20000"/>
                    <a:lumOff val="80000"/>
                  </a:schemeClr>
                </a:solidFill>
                <a:latin typeface="Arial" panose="020B0604020202020204" pitchFamily="34" charset="0"/>
                <a:cs typeface="Arial" panose="020B0604020202020204" pitchFamily="34" charset="0"/>
              </a:rPr>
              <a:t>Average call seconds duration in incoming calls received by an Agent is 198.62 second, 19-20 time bucket has maximum average call duration 203.4 s followed by 10-11 time bucket with 203.3s average call duration</a:t>
            </a:r>
            <a:r>
              <a:rPr lang="en-US" sz="2000" dirty="0">
                <a:latin typeface="Arial" panose="020B0604020202020204" pitchFamily="34" charset="0"/>
                <a:cs typeface="Arial" panose="020B0604020202020204" pitchFamily="34" charset="0"/>
              </a:rPr>
              <a:t>.</a:t>
            </a:r>
          </a:p>
          <a:p>
            <a:r>
              <a:rPr lang="en-US" sz="2000" dirty="0">
                <a:solidFill>
                  <a:schemeClr val="accent1">
                    <a:lumMod val="20000"/>
                    <a:lumOff val="80000"/>
                  </a:schemeClr>
                </a:solidFill>
                <a:latin typeface="Arial" panose="020B0604020202020204" pitchFamily="34" charset="0"/>
                <a:cs typeface="Arial" panose="020B0604020202020204" pitchFamily="34" charset="0"/>
              </a:rPr>
              <a:t>Total 117988 calls came between 1 Jan 22 to 23 Jan 22, among all time bucket 11-12 had highest number of incoming calls which is 12.40% of total phone calls</a:t>
            </a:r>
          </a:p>
          <a:p>
            <a:r>
              <a:rPr lang="en-US" sz="2000" dirty="0">
                <a:solidFill>
                  <a:schemeClr val="accent1">
                    <a:lumMod val="20000"/>
                    <a:lumOff val="80000"/>
                  </a:schemeClr>
                </a:solidFill>
                <a:latin typeface="Arial" panose="020B0604020202020204" pitchFamily="34" charset="0"/>
                <a:cs typeface="Arial" panose="020B0604020202020204" pitchFamily="34" charset="0"/>
              </a:rPr>
              <a:t>Average incoming call per day is 5130 and 70% call are answered on average.</a:t>
            </a:r>
          </a:p>
          <a:p>
            <a:r>
              <a:rPr lang="en-US" sz="2000" dirty="0">
                <a:solidFill>
                  <a:schemeClr val="accent1">
                    <a:lumMod val="20000"/>
                    <a:lumOff val="80000"/>
                  </a:schemeClr>
                </a:solidFill>
                <a:latin typeface="Arial" panose="020B0604020202020204" pitchFamily="34" charset="0"/>
                <a:cs typeface="Arial" panose="020B0604020202020204" pitchFamily="34" charset="0"/>
              </a:rPr>
              <a:t>For 90% call acceptance rate 57 agents required per day on average and 17 agents requires per night on average.</a:t>
            </a:r>
          </a:p>
          <a:p>
            <a:r>
              <a:rPr lang="en-US" sz="2000" dirty="0">
                <a:solidFill>
                  <a:schemeClr val="accent1">
                    <a:lumMod val="20000"/>
                    <a:lumOff val="80000"/>
                  </a:schemeClr>
                </a:solidFill>
                <a:latin typeface="Arial" panose="020B0604020202020204" pitchFamily="34" charset="0"/>
                <a:cs typeface="Arial" panose="020B0604020202020204" pitchFamily="34" charset="0"/>
              </a:rPr>
              <a:t>For 10 % abandon call rate each day throughout the month the company needs 46 more agents.</a:t>
            </a:r>
          </a:p>
          <a:p>
            <a:endParaRPr lang="en-US" sz="2000" dirty="0">
              <a:solidFill>
                <a:schemeClr val="accent1">
                  <a:lumMod val="20000"/>
                  <a:lumOff val="80000"/>
                </a:schemeClr>
              </a:solidFill>
              <a:latin typeface="Arial" panose="020B0604020202020204" pitchFamily="34" charset="0"/>
              <a:cs typeface="Arial" panose="020B0604020202020204" pitchFamily="34" charset="0"/>
            </a:endParaRPr>
          </a:p>
          <a:p>
            <a:endParaRPr lang="en-IN" sz="2000" dirty="0">
              <a:solidFill>
                <a:schemeClr val="accent1">
                  <a:lumMod val="20000"/>
                  <a:lumOff val="80000"/>
                </a:schemeClr>
              </a:solidFill>
              <a:latin typeface="Arial" panose="020B0604020202020204" pitchFamily="34" charset="0"/>
              <a:cs typeface="Arial" panose="020B0604020202020204" pitchFamily="34" charset="0"/>
            </a:endParaRPr>
          </a:p>
          <a:p>
            <a:endParaRPr lang="en-US" sz="2000" dirty="0">
              <a:solidFill>
                <a:schemeClr val="accent1">
                  <a:lumMod val="20000"/>
                  <a:lumOff val="80000"/>
                </a:schemeClr>
              </a:solidFill>
              <a:latin typeface="Arial" panose="020B0604020202020204" pitchFamily="34" charset="0"/>
              <a:cs typeface="Arial" panose="020B0604020202020204" pitchFamily="34" charset="0"/>
            </a:endParaRPr>
          </a:p>
          <a:p>
            <a:endParaRPr lang="en-IN" sz="1800" dirty="0">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530895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5CB7A-A332-2FD6-A8E1-E0CC470BC1DD}"/>
              </a:ext>
            </a:extLst>
          </p:cNvPr>
          <p:cNvSpPr>
            <a:spLocks noGrp="1"/>
          </p:cNvSpPr>
          <p:nvPr>
            <p:ph type="title"/>
          </p:nvPr>
        </p:nvSpPr>
        <p:spPr>
          <a:xfrm>
            <a:off x="838200" y="365125"/>
            <a:ext cx="10515600" cy="1097915"/>
          </a:xfrm>
        </p:spPr>
        <p:txBody>
          <a:bodyPr>
            <a:normAutofit/>
          </a:bodyPr>
          <a:lstStyle/>
          <a:p>
            <a:r>
              <a:rPr lang="en-US" sz="3600" b="1" dirty="0">
                <a:solidFill>
                  <a:schemeClr val="accent1">
                    <a:lumMod val="50000"/>
                  </a:schemeClr>
                </a:solidFill>
              </a:rPr>
              <a:t>CONCLUDION</a:t>
            </a:r>
            <a:endParaRPr lang="en-IN" sz="3600" b="1" dirty="0">
              <a:solidFill>
                <a:schemeClr val="accent1">
                  <a:lumMod val="50000"/>
                </a:schemeClr>
              </a:solidFill>
            </a:endParaRPr>
          </a:p>
        </p:txBody>
      </p:sp>
      <p:sp>
        <p:nvSpPr>
          <p:cNvPr id="3" name="Content Placeholder 2">
            <a:extLst>
              <a:ext uri="{FF2B5EF4-FFF2-40B4-BE49-F238E27FC236}">
                <a16:creationId xmlns:a16="http://schemas.microsoft.com/office/drawing/2014/main" id="{776006A8-E422-8AA2-3CF7-F5F8DA29B7BC}"/>
              </a:ext>
            </a:extLst>
          </p:cNvPr>
          <p:cNvSpPr>
            <a:spLocks noGrp="1"/>
          </p:cNvSpPr>
          <p:nvPr>
            <p:ph idx="1"/>
          </p:nvPr>
        </p:nvSpPr>
        <p:spPr>
          <a:xfrm>
            <a:off x="1120000" y="1463040"/>
            <a:ext cx="10233800" cy="4713923"/>
          </a:xfrm>
        </p:spPr>
        <p:txBody>
          <a:bodyPr/>
          <a:lstStyle/>
          <a:p>
            <a:pPr marL="226695" indent="-226695"/>
            <a:r>
              <a:rPr lang="en-IN" sz="2800" kern="100" dirty="0">
                <a:solidFill>
                  <a:schemeClr val="accent1">
                    <a:lumMod val="20000"/>
                    <a:lumOff val="80000"/>
                  </a:schemeClr>
                </a:solidFill>
                <a:effectLst/>
                <a:latin typeface="Arial" panose="020B0604020202020204" pitchFamily="34" charset="0"/>
                <a:ea typeface="Calibri" panose="020F0502020204030204" pitchFamily="34" charset="0"/>
                <a:cs typeface="Arial" panose="020B0604020202020204" pitchFamily="34" charset="0"/>
              </a:rPr>
              <a:t>This project has helped gain experience on working with real life data set. </a:t>
            </a:r>
          </a:p>
          <a:p>
            <a:r>
              <a:rPr lang="en-IN" sz="2800" kern="100" dirty="0">
                <a:solidFill>
                  <a:schemeClr val="accent1">
                    <a:lumMod val="20000"/>
                    <a:lumOff val="80000"/>
                  </a:schemeClr>
                </a:solidFill>
                <a:effectLst/>
                <a:latin typeface="Arial" panose="020B0604020202020204" pitchFamily="34" charset="0"/>
                <a:ea typeface="Calibri" panose="020F0502020204030204" pitchFamily="34" charset="0"/>
                <a:cs typeface="Arial" panose="020B0604020202020204" pitchFamily="34" charset="0"/>
              </a:rPr>
              <a:t>I get the opportunity to explore Microsoft Excel in a larger level which helped me to level up my Excel skill. </a:t>
            </a:r>
          </a:p>
          <a:p>
            <a:r>
              <a:rPr lang="en-IN" kern="100" dirty="0">
                <a:solidFill>
                  <a:schemeClr val="accent1">
                    <a:lumMod val="20000"/>
                    <a:lumOff val="80000"/>
                  </a:schemeClr>
                </a:solidFill>
                <a:latin typeface="Arial" panose="020B0604020202020204" pitchFamily="34" charset="0"/>
                <a:ea typeface="Calibri" panose="020F0502020204030204" pitchFamily="34" charset="0"/>
                <a:cs typeface="Arial" panose="020B0604020202020204" pitchFamily="34" charset="0"/>
              </a:rPr>
              <a:t>I learnt mathematical analysis to find deeper insight from any dataset.</a:t>
            </a:r>
            <a:endParaRPr lang="en-IN" sz="2800" kern="100" dirty="0">
              <a:solidFill>
                <a:schemeClr val="accent1">
                  <a:lumMod val="20000"/>
                  <a:lumOff val="80000"/>
                </a:schemeClr>
              </a:solidFill>
              <a:effectLst/>
              <a:latin typeface="Arial" panose="020B0604020202020204" pitchFamily="34" charset="0"/>
              <a:ea typeface="Calibri" panose="020F0502020204030204" pitchFamily="34" charset="0"/>
              <a:cs typeface="Arial" panose="020B0604020202020204" pitchFamily="34" charset="0"/>
            </a:endParaRPr>
          </a:p>
          <a:p>
            <a:r>
              <a:rPr lang="en-IN" sz="2800" kern="100" dirty="0">
                <a:solidFill>
                  <a:schemeClr val="accent1">
                    <a:lumMod val="20000"/>
                    <a:lumOff val="80000"/>
                  </a:schemeClr>
                </a:solidFill>
                <a:effectLst/>
                <a:latin typeface="Arial" panose="020B0604020202020204" pitchFamily="34" charset="0"/>
                <a:ea typeface="Calibri" panose="020F0502020204030204" pitchFamily="34" charset="0"/>
                <a:cs typeface="Arial" panose="020B0604020202020204" pitchFamily="34" charset="0"/>
              </a:rPr>
              <a:t>Further this project gives me an insight of call centre company and how incoming calls are handled. It also helped me to understand how we can manage man power in a company for best possible outcomes.</a:t>
            </a:r>
            <a:endParaRPr lang="en-IN" dirty="0">
              <a:solidFill>
                <a:schemeClr val="accent1">
                  <a:lumMod val="20000"/>
                  <a:lumOff val="80000"/>
                </a:schemeClr>
              </a:solidFill>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31767595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colorTemperature colorTemp="5900"/>
                    </a14:imgEffect>
                    <a14:imgEffect>
                      <a14:saturation sat="4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66F7B9E-7481-4FE3-8EF6-6C48C219D37F}"/>
              </a:ext>
            </a:extLst>
          </p:cNvPr>
          <p:cNvSpPr>
            <a:spLocks noGrp="1"/>
          </p:cNvSpPr>
          <p:nvPr>
            <p:ph type="title"/>
          </p:nvPr>
        </p:nvSpPr>
        <p:spPr>
          <a:xfrm>
            <a:off x="838200" y="2766218"/>
            <a:ext cx="10515600" cy="1325563"/>
          </a:xfrm>
        </p:spPr>
        <p:txBody>
          <a:bodyPr/>
          <a:lstStyle/>
          <a:p>
            <a:pPr algn="ctr"/>
            <a:r>
              <a:rPr lang="en-US" dirty="0"/>
              <a:t>THANK YOU</a:t>
            </a:r>
            <a:endParaRPr lang="en-IN" dirty="0"/>
          </a:p>
        </p:txBody>
      </p:sp>
      <p:sp>
        <p:nvSpPr>
          <p:cNvPr id="4" name="Rectangle 3">
            <a:extLst>
              <a:ext uri="{FF2B5EF4-FFF2-40B4-BE49-F238E27FC236}">
                <a16:creationId xmlns:a16="http://schemas.microsoft.com/office/drawing/2014/main" id="{CF6435E1-82F3-AD76-84E8-ACE72521B66C}"/>
              </a:ext>
            </a:extLst>
          </p:cNvPr>
          <p:cNvSpPr/>
          <p:nvPr/>
        </p:nvSpPr>
        <p:spPr>
          <a:xfrm>
            <a:off x="4124082" y="2967335"/>
            <a:ext cx="3943837" cy="923330"/>
          </a:xfrm>
          <a:prstGeom prst="rect">
            <a:avLst/>
          </a:prstGeom>
          <a:noFill/>
        </p:spPr>
        <p:txBody>
          <a:bodyPr wrap="none" lIns="91440" tIns="45720" rIns="91440" bIns="45720">
            <a:spAutoFit/>
          </a:bodyPr>
          <a:lstStyle/>
          <a:p>
            <a:pPr algn="ctr"/>
            <a:r>
              <a:rPr lang="en-US" sz="5400" b="1" dirty="0">
                <a:ln w="22225">
                  <a:solidFill>
                    <a:schemeClr val="accent2"/>
                  </a:solidFill>
                  <a:prstDash val="solid"/>
                </a:ln>
                <a:solidFill>
                  <a:schemeClr val="accent2">
                    <a:lumMod val="40000"/>
                    <a:lumOff val="60000"/>
                  </a:schemeClr>
                </a:solidFill>
              </a:rPr>
              <a:t>THANK YOU</a:t>
            </a:r>
            <a:endParaRPr lang="en-IN" sz="5400"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1692730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2672B-D578-930E-0946-229D8C3982E8}"/>
              </a:ext>
            </a:extLst>
          </p:cNvPr>
          <p:cNvSpPr>
            <a:spLocks noGrp="1"/>
          </p:cNvSpPr>
          <p:nvPr>
            <p:ph type="title"/>
          </p:nvPr>
        </p:nvSpPr>
        <p:spPr>
          <a:xfrm>
            <a:off x="838200" y="365125"/>
            <a:ext cx="10515600" cy="789907"/>
          </a:xfrm>
        </p:spPr>
        <p:txBody>
          <a:bodyPr>
            <a:normAutofit/>
          </a:bodyPr>
          <a:lstStyle/>
          <a:p>
            <a:r>
              <a:rPr lang="en-US" sz="3600" b="1" dirty="0">
                <a:solidFill>
                  <a:schemeClr val="accent1">
                    <a:lumMod val="50000"/>
                  </a:schemeClr>
                </a:solidFill>
              </a:rPr>
              <a:t>PROJECT DESCRIPTION</a:t>
            </a:r>
            <a:endParaRPr lang="en-IN" sz="3600" b="1" dirty="0">
              <a:solidFill>
                <a:schemeClr val="accent1">
                  <a:lumMod val="50000"/>
                </a:schemeClr>
              </a:solidFill>
            </a:endParaRPr>
          </a:p>
        </p:txBody>
      </p:sp>
      <p:sp>
        <p:nvSpPr>
          <p:cNvPr id="3" name="Content Placeholder 2">
            <a:extLst>
              <a:ext uri="{FF2B5EF4-FFF2-40B4-BE49-F238E27FC236}">
                <a16:creationId xmlns:a16="http://schemas.microsoft.com/office/drawing/2014/main" id="{88718C75-EC1C-9D37-E1A7-382D3021C0F4}"/>
              </a:ext>
            </a:extLst>
          </p:cNvPr>
          <p:cNvSpPr>
            <a:spLocks noGrp="1"/>
          </p:cNvSpPr>
          <p:nvPr>
            <p:ph idx="1"/>
          </p:nvPr>
        </p:nvSpPr>
        <p:spPr>
          <a:xfrm>
            <a:off x="1120000" y="1309036"/>
            <a:ext cx="10233800" cy="5427044"/>
          </a:xfrm>
        </p:spPr>
        <p:txBody>
          <a:bodyPr>
            <a:normAutofit fontScale="55000" lnSpcReduction="20000"/>
          </a:bodyPr>
          <a:lstStyle/>
          <a:p>
            <a:pPr marL="0" indent="0">
              <a:buNone/>
            </a:pPr>
            <a:endParaRPr lang="en-IN" sz="2600" kern="0" dirty="0">
              <a:solidFill>
                <a:schemeClr val="tx2">
                  <a:lumMod val="20000"/>
                  <a:lumOff val="80000"/>
                </a:schemeClr>
              </a:solidFill>
              <a:latin typeface="+mj-lt"/>
              <a:ea typeface="Times New Roman" panose="02020603050405020304" pitchFamily="18" charset="0"/>
            </a:endParaRPr>
          </a:p>
          <a:p>
            <a:r>
              <a:rPr lang="en-IN" sz="3600" kern="0" dirty="0">
                <a:solidFill>
                  <a:schemeClr val="tx2">
                    <a:lumMod val="20000"/>
                    <a:lumOff val="80000"/>
                  </a:schemeClr>
                </a:solidFill>
                <a:effectLst/>
                <a:ea typeface="Times New Roman" panose="02020603050405020304" pitchFamily="18" charset="0"/>
              </a:rPr>
              <a:t>A customer experience (CX) team consists of professionals who analyse customer feedback and data, and share insights with the rest of the organization. Typically, these teams fulfil various roles and responsibilities such as: Customer experience programs (CX programs), Digital customer experience, Design and processes, Internal communications, Voice of the customer (</a:t>
            </a:r>
            <a:r>
              <a:rPr lang="en-IN" sz="3600" kern="0" dirty="0" err="1">
                <a:solidFill>
                  <a:schemeClr val="tx2">
                    <a:lumMod val="20000"/>
                    <a:lumOff val="80000"/>
                  </a:schemeClr>
                </a:solidFill>
                <a:effectLst/>
                <a:ea typeface="Times New Roman" panose="02020603050405020304" pitchFamily="18" charset="0"/>
              </a:rPr>
              <a:t>VoC</a:t>
            </a:r>
            <a:r>
              <a:rPr lang="en-IN" sz="3600" kern="0" dirty="0">
                <a:solidFill>
                  <a:schemeClr val="tx2">
                    <a:lumMod val="20000"/>
                    <a:lumOff val="80000"/>
                  </a:schemeClr>
                </a:solidFill>
                <a:effectLst/>
                <a:ea typeface="Times New Roman" panose="02020603050405020304" pitchFamily="18" charset="0"/>
              </a:rPr>
              <a:t>), User experiences, Customer experience management, Journey mapping, Nurturing customer interactions, Customer success, Customer support, Handling customer data, Learning about the customer journey.</a:t>
            </a:r>
          </a:p>
          <a:p>
            <a:r>
              <a:rPr lang="en-IN" sz="3600" kern="0" dirty="0">
                <a:solidFill>
                  <a:schemeClr val="tx2">
                    <a:lumMod val="20000"/>
                    <a:lumOff val="80000"/>
                  </a:schemeClr>
                </a:solidFill>
                <a:effectLst/>
                <a:ea typeface="Times New Roman" panose="02020603050405020304" pitchFamily="18" charset="0"/>
              </a:rPr>
              <a:t>In a Customer Experience team there is a huge employment opportunities for Customer service representatives A.k.a. call centre agents, customer service agents. Some of the roles for them include: Email support, Inbound support, Outbound support, social media support.</a:t>
            </a:r>
          </a:p>
          <a:p>
            <a:r>
              <a:rPr lang="en-IN" sz="3600" kern="0" dirty="0">
                <a:solidFill>
                  <a:schemeClr val="tx2">
                    <a:lumMod val="20000"/>
                    <a:lumOff val="80000"/>
                  </a:schemeClr>
                </a:solidFill>
                <a:effectLst/>
                <a:ea typeface="Times New Roman" panose="02020603050405020304" pitchFamily="18" charset="0"/>
                <a:cs typeface="Times New Roman" panose="02020603050405020304" pitchFamily="18" charset="0"/>
              </a:rPr>
              <a:t>Inbound customer support is defined as the call centre which is responsible for handling inbound calls of customers. Inbound calls are the incoming voice calls of the existing customers or prospective customers for business which are attended by customer care representatives. Inbound customer service is the methodology of attracting, engaging, and delighting  customers to turn them into my business' loyal advocates. By solving  customers' problems and helping them achieve success using </a:t>
            </a:r>
            <a:r>
              <a:rPr lang="en-IN" sz="3600" kern="0" dirty="0">
                <a:solidFill>
                  <a:schemeClr val="tx2">
                    <a:lumMod val="20000"/>
                    <a:lumOff val="80000"/>
                  </a:schemeClr>
                </a:solidFill>
                <a:ea typeface="Times New Roman" panose="02020603050405020304" pitchFamily="18" charset="0"/>
                <a:cs typeface="Times New Roman" panose="02020603050405020304" pitchFamily="18" charset="0"/>
              </a:rPr>
              <a:t>company’s</a:t>
            </a:r>
            <a:r>
              <a:rPr lang="en-IN" sz="3600" kern="0" dirty="0">
                <a:solidFill>
                  <a:schemeClr val="tx2">
                    <a:lumMod val="20000"/>
                    <a:lumOff val="80000"/>
                  </a:schemeClr>
                </a:solidFill>
                <a:effectLst/>
                <a:ea typeface="Times New Roman" panose="02020603050405020304" pitchFamily="18" charset="0"/>
                <a:cs typeface="Times New Roman" panose="02020603050405020304" pitchFamily="18" charset="0"/>
              </a:rPr>
              <a:t> product or service, </a:t>
            </a:r>
            <a:r>
              <a:rPr lang="en-IN" sz="3600" kern="0" dirty="0">
                <a:solidFill>
                  <a:schemeClr val="tx2">
                    <a:lumMod val="20000"/>
                    <a:lumOff val="80000"/>
                  </a:schemeClr>
                </a:solidFill>
                <a:ea typeface="Times New Roman" panose="02020603050405020304" pitchFamily="18" charset="0"/>
                <a:cs typeface="Times New Roman" panose="02020603050405020304" pitchFamily="18" charset="0"/>
              </a:rPr>
              <a:t>company</a:t>
            </a:r>
            <a:r>
              <a:rPr lang="en-IN" sz="3600" kern="0" dirty="0">
                <a:solidFill>
                  <a:schemeClr val="tx2">
                    <a:lumMod val="20000"/>
                    <a:lumOff val="80000"/>
                  </a:schemeClr>
                </a:solidFill>
                <a:effectLst/>
                <a:ea typeface="Times New Roman" panose="02020603050405020304" pitchFamily="18" charset="0"/>
                <a:cs typeface="Times New Roman" panose="02020603050405020304" pitchFamily="18" charset="0"/>
              </a:rPr>
              <a:t> can delight </a:t>
            </a:r>
            <a:r>
              <a:rPr lang="en-IN" sz="3600" kern="0" dirty="0">
                <a:solidFill>
                  <a:schemeClr val="tx2">
                    <a:lumMod val="20000"/>
                    <a:lumOff val="80000"/>
                  </a:schemeClr>
                </a:solidFill>
                <a:ea typeface="Times New Roman" panose="02020603050405020304" pitchFamily="18" charset="0"/>
                <a:cs typeface="Times New Roman" panose="02020603050405020304" pitchFamily="18" charset="0"/>
              </a:rPr>
              <a:t>their</a:t>
            </a:r>
            <a:r>
              <a:rPr lang="en-IN" sz="3600" kern="0" dirty="0">
                <a:solidFill>
                  <a:schemeClr val="tx2">
                    <a:lumMod val="20000"/>
                    <a:lumOff val="80000"/>
                  </a:schemeClr>
                </a:solidFill>
                <a:effectLst/>
                <a:ea typeface="Times New Roman" panose="02020603050405020304" pitchFamily="18" charset="0"/>
                <a:cs typeface="Times New Roman" panose="02020603050405020304" pitchFamily="18" charset="0"/>
              </a:rPr>
              <a:t> customers and turn them into a growth engine for  business.</a:t>
            </a:r>
            <a:endParaRPr lang="en-IN" sz="3600" kern="100" dirty="0">
              <a:solidFill>
                <a:schemeClr val="tx2">
                  <a:lumMod val="20000"/>
                  <a:lumOff val="80000"/>
                </a:schemeClr>
              </a:solidFill>
              <a:effectLst/>
              <a:ea typeface="Calibri" panose="020F0502020204030204" pitchFamily="34" charset="0"/>
              <a:cs typeface="Times New Roman" panose="02020603050405020304" pitchFamily="18" charset="0"/>
            </a:endParaRPr>
          </a:p>
          <a:p>
            <a:pPr marL="0" indent="0">
              <a:buNone/>
            </a:pPr>
            <a:br>
              <a:rPr lang="en-IN" sz="3200" kern="0" dirty="0">
                <a:solidFill>
                  <a:schemeClr val="tx2">
                    <a:lumMod val="20000"/>
                    <a:lumOff val="80000"/>
                  </a:schemeClr>
                </a:solidFill>
                <a:effectLst/>
                <a:ea typeface="Times New Roman" panose="02020603050405020304" pitchFamily="18" charset="0"/>
              </a:rPr>
            </a:br>
            <a:br>
              <a:rPr lang="en-IN" sz="1800" kern="0" dirty="0">
                <a:solidFill>
                  <a:schemeClr val="tx2">
                    <a:lumMod val="20000"/>
                    <a:lumOff val="80000"/>
                  </a:schemeClr>
                </a:solidFill>
                <a:effectLst/>
                <a:latin typeface="Arial" panose="020B0604020202020204" pitchFamily="34" charset="0"/>
                <a:ea typeface="Times New Roman" panose="02020603050405020304" pitchFamily="18" charset="0"/>
              </a:rPr>
            </a:br>
            <a:br>
              <a:rPr lang="en-IN" sz="1800" kern="0" dirty="0">
                <a:solidFill>
                  <a:srgbClr val="8492A6"/>
                </a:solidFill>
                <a:effectLst/>
                <a:latin typeface="Arial" panose="020B0604020202020204" pitchFamily="34" charset="0"/>
                <a:ea typeface="Times New Roman" panose="02020603050405020304" pitchFamily="18" charset="0"/>
              </a:rPr>
            </a:br>
            <a:br>
              <a:rPr lang="en-IN" sz="1800" kern="0" dirty="0">
                <a:solidFill>
                  <a:srgbClr val="8492A6"/>
                </a:solidFill>
                <a:effectLst/>
                <a:latin typeface="Arial" panose="020B0604020202020204" pitchFamily="34" charset="0"/>
                <a:ea typeface="Times New Roman" panose="02020603050405020304" pitchFamily="18" charset="0"/>
              </a:rPr>
            </a:br>
            <a:endParaRPr lang="en-IN" dirty="0"/>
          </a:p>
        </p:txBody>
      </p:sp>
    </p:spTree>
    <p:extLst>
      <p:ext uri="{BB962C8B-B14F-4D97-AF65-F5344CB8AC3E}">
        <p14:creationId xmlns:p14="http://schemas.microsoft.com/office/powerpoint/2010/main" val="634698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D003F-F61D-3129-C62A-D4EF856CEE56}"/>
              </a:ext>
            </a:extLst>
          </p:cNvPr>
          <p:cNvSpPr>
            <a:spLocks noGrp="1"/>
          </p:cNvSpPr>
          <p:nvPr>
            <p:ph type="title"/>
          </p:nvPr>
        </p:nvSpPr>
        <p:spPr>
          <a:xfrm>
            <a:off x="838200" y="365126"/>
            <a:ext cx="10515600" cy="616652"/>
          </a:xfrm>
        </p:spPr>
        <p:txBody>
          <a:bodyPr>
            <a:normAutofit/>
          </a:bodyPr>
          <a:lstStyle/>
          <a:p>
            <a:r>
              <a:rPr lang="en-US" sz="3600" b="1" dirty="0">
                <a:solidFill>
                  <a:schemeClr val="accent1">
                    <a:lumMod val="50000"/>
                  </a:schemeClr>
                </a:solidFill>
              </a:rPr>
              <a:t>APPROACH</a:t>
            </a:r>
            <a:endParaRPr lang="en-IN" sz="3600" b="1" dirty="0">
              <a:solidFill>
                <a:schemeClr val="accent1">
                  <a:lumMod val="50000"/>
                </a:schemeClr>
              </a:solidFill>
            </a:endParaRPr>
          </a:p>
        </p:txBody>
      </p:sp>
      <p:sp>
        <p:nvSpPr>
          <p:cNvPr id="3" name="Content Placeholder 2">
            <a:extLst>
              <a:ext uri="{FF2B5EF4-FFF2-40B4-BE49-F238E27FC236}">
                <a16:creationId xmlns:a16="http://schemas.microsoft.com/office/drawing/2014/main" id="{122C904D-8D25-F960-919C-C202B897BA26}"/>
              </a:ext>
            </a:extLst>
          </p:cNvPr>
          <p:cNvSpPr>
            <a:spLocks noGrp="1"/>
          </p:cNvSpPr>
          <p:nvPr>
            <p:ph idx="1"/>
          </p:nvPr>
        </p:nvSpPr>
        <p:spPr>
          <a:xfrm>
            <a:off x="1120000" y="981778"/>
            <a:ext cx="10233800" cy="5195185"/>
          </a:xfrm>
        </p:spPr>
        <p:txBody>
          <a:bodyPr>
            <a:normAutofit lnSpcReduction="10000"/>
          </a:bodyPr>
          <a:lstStyle/>
          <a:p>
            <a:pPr>
              <a:buFont typeface="Wingdings" panose="05000000000000000000" pitchFamily="2" charset="2"/>
              <a:buChar char="q"/>
            </a:pPr>
            <a:r>
              <a:rPr lang="en-IN" sz="2400" kern="100" dirty="0">
                <a:solidFill>
                  <a:schemeClr val="accent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rPr>
              <a:t>I spent some time familiarizing myself with the data before commencing the analysis. Examine the data structure to obtain a feel of the overall content. This allows me to identify any potential concerns or obstacles that I may encounter while I do my analysis.</a:t>
            </a:r>
          </a:p>
          <a:p>
            <a:pPr lvl="0">
              <a:buFont typeface="Wingdings" panose="05000000000000000000" pitchFamily="2" charset="2"/>
              <a:buChar char="q"/>
            </a:pPr>
            <a:r>
              <a:rPr lang="en-IN" sz="2400" kern="100" dirty="0">
                <a:solidFill>
                  <a:schemeClr val="accent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rPr>
              <a:t> I check for any null values or missing data in the dataset, and examine if removing blank cell would effect data analysis.</a:t>
            </a:r>
          </a:p>
          <a:p>
            <a:pPr lvl="0">
              <a:buFont typeface="Wingdings" panose="05000000000000000000" pitchFamily="2" charset="2"/>
              <a:buChar char="q"/>
            </a:pPr>
            <a:r>
              <a:rPr lang="en-IN" sz="2400" kern="100" dirty="0">
                <a:solidFill>
                  <a:schemeClr val="accent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rPr>
              <a:t> When I finish my  data analysis, I present my insights to the audience in a clear and concise manner. I use advance excel concept such as pivoting, conditional formatting and utilize visuals like charts and graphs to help me express my findings.</a:t>
            </a:r>
          </a:p>
          <a:p>
            <a:pPr lvl="0">
              <a:buFont typeface="Wingdings" panose="05000000000000000000" pitchFamily="2" charset="2"/>
              <a:buChar char="q"/>
            </a:pPr>
            <a:r>
              <a:rPr lang="en-IN" sz="2400" kern="100" dirty="0">
                <a:solidFill>
                  <a:schemeClr val="accent1">
                    <a:lumMod val="20000"/>
                    <a:lumOff val="80000"/>
                  </a:schemeClr>
                </a:solidFill>
                <a:latin typeface="Calibri" panose="020F0502020204030204" pitchFamily="34" charset="0"/>
                <a:ea typeface="Calibri" panose="020F0502020204030204" pitchFamily="34" charset="0"/>
                <a:cs typeface="Times New Roman" panose="02020603050405020304" pitchFamily="18" charset="0"/>
              </a:rPr>
              <a:t> I used Mathematical formula to find out solution for given problems.</a:t>
            </a:r>
          </a:p>
          <a:p>
            <a:pPr lvl="0">
              <a:buFont typeface="Wingdings" panose="05000000000000000000" pitchFamily="2" charset="2"/>
              <a:buChar char="q"/>
            </a:pPr>
            <a:r>
              <a:rPr lang="en-IN" sz="2400" kern="100" dirty="0">
                <a:solidFill>
                  <a:schemeClr val="accent1">
                    <a:lumMod val="20000"/>
                    <a:lumOff val="80000"/>
                  </a:schemeClr>
                </a:solidFill>
                <a:latin typeface="Calibri" panose="020F0502020204030204" pitchFamily="34" charset="0"/>
                <a:ea typeface="Calibri" panose="020F0502020204030204" pitchFamily="34" charset="0"/>
                <a:cs typeface="Times New Roman" panose="02020603050405020304" pitchFamily="18" charset="0"/>
              </a:rPr>
              <a:t>Link of Excel Work Book File :</a:t>
            </a:r>
          </a:p>
          <a:p>
            <a:pPr marL="0" lvl="0" indent="0">
              <a:buNone/>
            </a:pPr>
            <a:r>
              <a:rPr lang="en-IN" sz="2400" dirty="0">
                <a:solidFill>
                  <a:schemeClr val="accent1">
                    <a:lumMod val="20000"/>
                    <a:lumOff val="80000"/>
                  </a:schemeClr>
                </a:solidFill>
              </a:rPr>
              <a:t>https://docs.google.com/spreadsheets/d/1-gOO6g0zu1YG8mIzHH-Q5qi9YeDCOH6u/edit?usp=sharing&amp;ouid=110345419604987102522&amp;rtpof=true&amp;sd=true</a:t>
            </a:r>
          </a:p>
        </p:txBody>
      </p:sp>
    </p:spTree>
    <p:extLst>
      <p:ext uri="{BB962C8B-B14F-4D97-AF65-F5344CB8AC3E}">
        <p14:creationId xmlns:p14="http://schemas.microsoft.com/office/powerpoint/2010/main" val="3041489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E5B31-C105-666E-C9E5-6FBA12219DD4}"/>
              </a:ext>
            </a:extLst>
          </p:cNvPr>
          <p:cNvSpPr>
            <a:spLocks noGrp="1"/>
          </p:cNvSpPr>
          <p:nvPr>
            <p:ph type="title"/>
          </p:nvPr>
        </p:nvSpPr>
        <p:spPr/>
        <p:txBody>
          <a:bodyPr>
            <a:normAutofit/>
          </a:bodyPr>
          <a:lstStyle/>
          <a:p>
            <a:r>
              <a:rPr lang="en-US" sz="3600" b="1" dirty="0">
                <a:solidFill>
                  <a:schemeClr val="accent1">
                    <a:lumMod val="50000"/>
                  </a:schemeClr>
                </a:solidFill>
              </a:rPr>
              <a:t>TECH-STACKED USED</a:t>
            </a:r>
            <a:endParaRPr lang="en-IN" sz="3600" b="1" dirty="0">
              <a:solidFill>
                <a:schemeClr val="accent1">
                  <a:lumMod val="50000"/>
                </a:schemeClr>
              </a:solidFill>
            </a:endParaRPr>
          </a:p>
        </p:txBody>
      </p:sp>
      <p:sp>
        <p:nvSpPr>
          <p:cNvPr id="4" name="Text Placeholder 3">
            <a:extLst>
              <a:ext uri="{FF2B5EF4-FFF2-40B4-BE49-F238E27FC236}">
                <a16:creationId xmlns:a16="http://schemas.microsoft.com/office/drawing/2014/main" id="{06BA6244-1771-3CF9-D846-33AF3DB639B6}"/>
              </a:ext>
            </a:extLst>
          </p:cNvPr>
          <p:cNvSpPr>
            <a:spLocks noGrp="1"/>
          </p:cNvSpPr>
          <p:nvPr>
            <p:ph type="body" idx="1"/>
          </p:nvPr>
        </p:nvSpPr>
        <p:spPr/>
        <p:txBody>
          <a:bodyPr/>
          <a:lstStyle/>
          <a:p>
            <a:r>
              <a:rPr lang="en-US" sz="1800" b="1" dirty="0">
                <a:solidFill>
                  <a:schemeClr val="accent1">
                    <a:lumMod val="20000"/>
                    <a:lumOff val="80000"/>
                  </a:schemeClr>
                </a:solidFill>
                <a:latin typeface="Arial Black" panose="020B0A04020102020204" pitchFamily="34" charset="0"/>
              </a:rPr>
              <a:t>Microsoft Excel</a:t>
            </a:r>
            <a:endParaRPr lang="en-IN" sz="1800" b="1" dirty="0">
              <a:solidFill>
                <a:schemeClr val="accent1">
                  <a:lumMod val="20000"/>
                  <a:lumOff val="80000"/>
                </a:schemeClr>
              </a:solidFill>
              <a:latin typeface="Arial Black" panose="020B0A04020102020204" pitchFamily="34" charset="0"/>
            </a:endParaRPr>
          </a:p>
        </p:txBody>
      </p:sp>
      <p:sp>
        <p:nvSpPr>
          <p:cNvPr id="8" name="Text Placeholder 7">
            <a:extLst>
              <a:ext uri="{FF2B5EF4-FFF2-40B4-BE49-F238E27FC236}">
                <a16:creationId xmlns:a16="http://schemas.microsoft.com/office/drawing/2014/main" id="{594E3E40-5DBC-0FB5-1E33-B84676010AF5}"/>
              </a:ext>
            </a:extLst>
          </p:cNvPr>
          <p:cNvSpPr>
            <a:spLocks noGrp="1"/>
          </p:cNvSpPr>
          <p:nvPr>
            <p:ph type="body" sz="half" idx="15"/>
          </p:nvPr>
        </p:nvSpPr>
        <p:spPr>
          <a:ln>
            <a:solidFill>
              <a:schemeClr val="accent1"/>
            </a:solidFill>
          </a:ln>
        </p:spPr>
        <p:txBody>
          <a:bodyPr>
            <a:normAutofit/>
          </a:bodyPr>
          <a:lstStyle/>
          <a:p>
            <a:r>
              <a:rPr lang="en-IN" sz="1400" dirty="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To analysis and summarise given dataset, visualize with appropriate graphs and find valuable insights</a:t>
            </a:r>
            <a:endParaRPr lang="en-IN" sz="1400" dirty="0">
              <a:solidFill>
                <a:schemeClr val="tx1">
                  <a:lumMod val="95000"/>
                </a:schemeClr>
              </a:solidFill>
            </a:endParaRPr>
          </a:p>
          <a:p>
            <a:endParaRPr lang="en-IN" dirty="0"/>
          </a:p>
        </p:txBody>
      </p:sp>
      <p:sp>
        <p:nvSpPr>
          <p:cNvPr id="5" name="Text Placeholder 4">
            <a:extLst>
              <a:ext uri="{FF2B5EF4-FFF2-40B4-BE49-F238E27FC236}">
                <a16:creationId xmlns:a16="http://schemas.microsoft.com/office/drawing/2014/main" id="{57EB27C2-5157-F177-FC4D-31EC0FD4B903}"/>
              </a:ext>
            </a:extLst>
          </p:cNvPr>
          <p:cNvSpPr>
            <a:spLocks noGrp="1"/>
          </p:cNvSpPr>
          <p:nvPr>
            <p:ph type="body" sz="quarter" idx="3"/>
          </p:nvPr>
        </p:nvSpPr>
        <p:spPr/>
        <p:txBody>
          <a:bodyPr/>
          <a:lstStyle/>
          <a:p>
            <a:r>
              <a:rPr lang="en-US" sz="1800" b="1" dirty="0">
                <a:solidFill>
                  <a:schemeClr val="accent1">
                    <a:lumMod val="20000"/>
                    <a:lumOff val="80000"/>
                  </a:schemeClr>
                </a:solidFill>
                <a:latin typeface="Arial Black" panose="020B0A04020102020204" pitchFamily="34" charset="0"/>
              </a:rPr>
              <a:t>Microsoft PowerPoint</a:t>
            </a:r>
            <a:endParaRPr lang="en-IN" sz="1800" b="1" dirty="0">
              <a:solidFill>
                <a:schemeClr val="accent1">
                  <a:lumMod val="20000"/>
                  <a:lumOff val="80000"/>
                </a:schemeClr>
              </a:solidFill>
              <a:latin typeface="Arial Black" panose="020B0A04020102020204" pitchFamily="34" charset="0"/>
            </a:endParaRPr>
          </a:p>
        </p:txBody>
      </p:sp>
      <p:sp>
        <p:nvSpPr>
          <p:cNvPr id="30" name="Text Placeholder 29">
            <a:extLst>
              <a:ext uri="{FF2B5EF4-FFF2-40B4-BE49-F238E27FC236}">
                <a16:creationId xmlns:a16="http://schemas.microsoft.com/office/drawing/2014/main" id="{73DFDE25-F330-2A78-C288-8578F3FC7F3F}"/>
              </a:ext>
            </a:extLst>
          </p:cNvPr>
          <p:cNvSpPr>
            <a:spLocks noGrp="1"/>
          </p:cNvSpPr>
          <p:nvPr>
            <p:ph type="body" sz="half" idx="16"/>
          </p:nvPr>
        </p:nvSpPr>
        <p:spPr>
          <a:ln>
            <a:solidFill>
              <a:schemeClr val="accent1"/>
            </a:solidFill>
          </a:ln>
        </p:spPr>
        <p:txBody>
          <a:bodyPr/>
          <a:lstStyle/>
          <a:p>
            <a:r>
              <a:rPr lang="en-IN" sz="1400" dirty="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To present the report in structured manner.</a:t>
            </a:r>
            <a:endParaRPr lang="en-IN" sz="1400" dirty="0">
              <a:solidFill>
                <a:schemeClr val="tx1">
                  <a:lumMod val="95000"/>
                </a:schemeClr>
              </a:solidFill>
            </a:endParaRPr>
          </a:p>
          <a:p>
            <a:endParaRPr lang="en-IN" dirty="0"/>
          </a:p>
        </p:txBody>
      </p:sp>
      <p:sp>
        <p:nvSpPr>
          <p:cNvPr id="6" name="Text Placeholder 5">
            <a:extLst>
              <a:ext uri="{FF2B5EF4-FFF2-40B4-BE49-F238E27FC236}">
                <a16:creationId xmlns:a16="http://schemas.microsoft.com/office/drawing/2014/main" id="{2BDCE100-9CC3-5AA5-FA6A-B0C04BEAB0A0}"/>
              </a:ext>
            </a:extLst>
          </p:cNvPr>
          <p:cNvSpPr>
            <a:spLocks noGrp="1"/>
          </p:cNvSpPr>
          <p:nvPr>
            <p:ph type="body" sz="quarter" idx="13"/>
          </p:nvPr>
        </p:nvSpPr>
        <p:spPr/>
        <p:txBody>
          <a:bodyPr/>
          <a:lstStyle/>
          <a:p>
            <a:r>
              <a:rPr lang="en-US" sz="1800" b="1" dirty="0">
                <a:solidFill>
                  <a:schemeClr val="accent1">
                    <a:lumMod val="20000"/>
                    <a:lumOff val="80000"/>
                  </a:schemeClr>
                </a:solidFill>
                <a:latin typeface="Arial Black" panose="020B0A04020102020204" pitchFamily="34" charset="0"/>
              </a:rPr>
              <a:t>Loom</a:t>
            </a:r>
            <a:endParaRPr lang="en-IN" sz="1800" b="1" dirty="0">
              <a:solidFill>
                <a:schemeClr val="accent1">
                  <a:lumMod val="20000"/>
                  <a:lumOff val="80000"/>
                </a:schemeClr>
              </a:solidFill>
              <a:latin typeface="Arial Black" panose="020B0A04020102020204" pitchFamily="34" charset="0"/>
            </a:endParaRPr>
          </a:p>
        </p:txBody>
      </p:sp>
      <p:sp>
        <p:nvSpPr>
          <p:cNvPr id="31" name="Text Placeholder 30">
            <a:extLst>
              <a:ext uri="{FF2B5EF4-FFF2-40B4-BE49-F238E27FC236}">
                <a16:creationId xmlns:a16="http://schemas.microsoft.com/office/drawing/2014/main" id="{36EE30F7-AC1A-85C0-7ED7-2748F0485EA7}"/>
              </a:ext>
            </a:extLst>
          </p:cNvPr>
          <p:cNvSpPr>
            <a:spLocks noGrp="1"/>
          </p:cNvSpPr>
          <p:nvPr>
            <p:ph type="body" sz="half" idx="17"/>
          </p:nvPr>
        </p:nvSpPr>
        <p:spPr>
          <a:ln>
            <a:solidFill>
              <a:schemeClr val="accent1"/>
            </a:solidFill>
          </a:ln>
        </p:spPr>
        <p:txBody>
          <a:bodyPr/>
          <a:lstStyle/>
          <a:p>
            <a:r>
              <a:rPr lang="en-US" dirty="0"/>
              <a:t>To record the video presentation</a:t>
            </a:r>
            <a:endParaRPr lang="en-IN" dirty="0"/>
          </a:p>
          <a:p>
            <a:endParaRPr lang="en-IN" dirty="0"/>
          </a:p>
        </p:txBody>
      </p:sp>
      <p:pic>
        <p:nvPicPr>
          <p:cNvPr id="33" name="Picture 32">
            <a:extLst>
              <a:ext uri="{FF2B5EF4-FFF2-40B4-BE49-F238E27FC236}">
                <a16:creationId xmlns:a16="http://schemas.microsoft.com/office/drawing/2014/main" id="{D1736086-06E5-C2F4-9F70-646500BE16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4913" y="3291839"/>
            <a:ext cx="2611120" cy="2743041"/>
          </a:xfrm>
          <a:prstGeom prst="rect">
            <a:avLst/>
          </a:prstGeom>
        </p:spPr>
      </p:pic>
      <p:pic>
        <p:nvPicPr>
          <p:cNvPr id="35" name="Picture 34">
            <a:extLst>
              <a:ext uri="{FF2B5EF4-FFF2-40B4-BE49-F238E27FC236}">
                <a16:creationId xmlns:a16="http://schemas.microsoft.com/office/drawing/2014/main" id="{536C93F7-DC86-CEA1-5468-CF4D074112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5360" y="3343274"/>
            <a:ext cx="2560320" cy="2722880"/>
          </a:xfrm>
          <a:prstGeom prst="rect">
            <a:avLst/>
          </a:prstGeom>
        </p:spPr>
      </p:pic>
      <p:pic>
        <p:nvPicPr>
          <p:cNvPr id="37" name="Picture 36">
            <a:extLst>
              <a:ext uri="{FF2B5EF4-FFF2-40B4-BE49-F238E27FC236}">
                <a16:creationId xmlns:a16="http://schemas.microsoft.com/office/drawing/2014/main" id="{884A937C-83A8-0D13-01F4-5E2F3CFEDE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95920" y="3343274"/>
            <a:ext cx="2681167" cy="2452094"/>
          </a:xfrm>
          <a:prstGeom prst="rect">
            <a:avLst/>
          </a:prstGeom>
        </p:spPr>
      </p:pic>
    </p:spTree>
    <p:extLst>
      <p:ext uri="{BB962C8B-B14F-4D97-AF65-F5344CB8AC3E}">
        <p14:creationId xmlns:p14="http://schemas.microsoft.com/office/powerpoint/2010/main" val="3177580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F2FF2-950E-D94E-8B47-8C5BF4B969AD}"/>
              </a:ext>
            </a:extLst>
          </p:cNvPr>
          <p:cNvSpPr>
            <a:spLocks noGrp="1"/>
          </p:cNvSpPr>
          <p:nvPr>
            <p:ph type="title"/>
          </p:nvPr>
        </p:nvSpPr>
        <p:spPr>
          <a:xfrm>
            <a:off x="838200" y="365125"/>
            <a:ext cx="10515600" cy="732155"/>
          </a:xfrm>
        </p:spPr>
        <p:txBody>
          <a:bodyPr>
            <a:normAutofit/>
          </a:bodyPr>
          <a:lstStyle/>
          <a:p>
            <a:r>
              <a:rPr lang="en-US" sz="3600" b="1" dirty="0">
                <a:solidFill>
                  <a:schemeClr val="accent1">
                    <a:lumMod val="50000"/>
                  </a:schemeClr>
                </a:solidFill>
              </a:rPr>
              <a:t>DATASET DESCRIPTION</a:t>
            </a:r>
            <a:endParaRPr lang="en-IN" sz="3600" b="1" dirty="0">
              <a:solidFill>
                <a:schemeClr val="accent1">
                  <a:lumMod val="50000"/>
                </a:schemeClr>
              </a:solidFill>
            </a:endParaRPr>
          </a:p>
        </p:txBody>
      </p:sp>
      <p:sp>
        <p:nvSpPr>
          <p:cNvPr id="3" name="Content Placeholder 2">
            <a:extLst>
              <a:ext uri="{FF2B5EF4-FFF2-40B4-BE49-F238E27FC236}">
                <a16:creationId xmlns:a16="http://schemas.microsoft.com/office/drawing/2014/main" id="{89B781E0-4528-0A0B-06E3-7875C883ECE9}"/>
              </a:ext>
            </a:extLst>
          </p:cNvPr>
          <p:cNvSpPr>
            <a:spLocks noGrp="1"/>
          </p:cNvSpPr>
          <p:nvPr>
            <p:ph idx="1"/>
          </p:nvPr>
        </p:nvSpPr>
        <p:spPr>
          <a:xfrm>
            <a:off x="1120000" y="1209040"/>
            <a:ext cx="10233800" cy="4967923"/>
          </a:xfrm>
        </p:spPr>
        <p:txBody>
          <a:bodyPr/>
          <a:lstStyle/>
          <a:p>
            <a:pPr marL="0" indent="0">
              <a:buNone/>
            </a:pPr>
            <a:r>
              <a:rPr lang="en-US" sz="1800" b="0" i="0" dirty="0">
                <a:solidFill>
                  <a:schemeClr val="tx2">
                    <a:lumMod val="20000"/>
                    <a:lumOff val="80000"/>
                  </a:schemeClr>
                </a:solidFill>
                <a:effectLst/>
                <a:latin typeface="Manrope"/>
              </a:rPr>
              <a:t>For final project a dataset of a Customer Experience (CX) Inbound calling team for 23 days </a:t>
            </a:r>
            <a:r>
              <a:rPr lang="en-US" sz="1800" b="0" i="0">
                <a:solidFill>
                  <a:schemeClr val="tx2">
                    <a:lumMod val="20000"/>
                    <a:lumOff val="80000"/>
                  </a:schemeClr>
                </a:solidFill>
                <a:effectLst/>
                <a:latin typeface="Manrope"/>
              </a:rPr>
              <a:t>is provided. </a:t>
            </a:r>
            <a:r>
              <a:rPr lang="en-US" sz="1800" b="0" i="0" dirty="0">
                <a:solidFill>
                  <a:schemeClr val="tx2">
                    <a:lumMod val="20000"/>
                    <a:lumOff val="80000"/>
                  </a:schemeClr>
                </a:solidFill>
                <a:effectLst/>
                <a:latin typeface="Manrope"/>
              </a:rPr>
              <a:t>Data includes </a:t>
            </a:r>
          </a:p>
          <a:p>
            <a:r>
              <a:rPr lang="en-US" sz="1800" b="0" i="0" dirty="0" err="1">
                <a:solidFill>
                  <a:schemeClr val="tx2">
                    <a:lumMod val="20000"/>
                    <a:lumOff val="80000"/>
                  </a:schemeClr>
                </a:solidFill>
                <a:effectLst/>
                <a:latin typeface="Manrope"/>
              </a:rPr>
              <a:t>Agent_Name</a:t>
            </a:r>
            <a:endParaRPr lang="en-US" sz="1800" dirty="0">
              <a:solidFill>
                <a:schemeClr val="tx2">
                  <a:lumMod val="20000"/>
                  <a:lumOff val="80000"/>
                </a:schemeClr>
              </a:solidFill>
              <a:latin typeface="Manrope"/>
            </a:endParaRPr>
          </a:p>
          <a:p>
            <a:r>
              <a:rPr lang="en-US" sz="1800" b="0" i="0" dirty="0" err="1">
                <a:solidFill>
                  <a:schemeClr val="tx2">
                    <a:lumMod val="20000"/>
                    <a:lumOff val="80000"/>
                  </a:schemeClr>
                </a:solidFill>
                <a:effectLst/>
                <a:latin typeface="Manrope"/>
              </a:rPr>
              <a:t>Agent_ID</a:t>
            </a:r>
            <a:endParaRPr lang="en-US" sz="1800" b="0" i="0" dirty="0">
              <a:solidFill>
                <a:schemeClr val="tx2">
                  <a:lumMod val="20000"/>
                  <a:lumOff val="80000"/>
                </a:schemeClr>
              </a:solidFill>
              <a:effectLst/>
              <a:latin typeface="Manrope"/>
            </a:endParaRPr>
          </a:p>
          <a:p>
            <a:r>
              <a:rPr lang="en-US" sz="1800" dirty="0" err="1">
                <a:solidFill>
                  <a:schemeClr val="tx2">
                    <a:lumMod val="20000"/>
                    <a:lumOff val="80000"/>
                  </a:schemeClr>
                </a:solidFill>
                <a:latin typeface="Manrope"/>
              </a:rPr>
              <a:t>Customer_Phone_No</a:t>
            </a:r>
            <a:endParaRPr lang="en-US" sz="1800" dirty="0">
              <a:solidFill>
                <a:schemeClr val="tx2">
                  <a:lumMod val="20000"/>
                  <a:lumOff val="80000"/>
                </a:schemeClr>
              </a:solidFill>
              <a:latin typeface="Manrope"/>
            </a:endParaRPr>
          </a:p>
          <a:p>
            <a:r>
              <a:rPr lang="en-US" sz="1800" b="0" i="0" dirty="0" err="1">
                <a:solidFill>
                  <a:schemeClr val="tx2">
                    <a:lumMod val="20000"/>
                    <a:lumOff val="80000"/>
                  </a:schemeClr>
                </a:solidFill>
                <a:effectLst/>
                <a:latin typeface="Manrope"/>
              </a:rPr>
              <a:t>Queue_Time</a:t>
            </a:r>
            <a:r>
              <a:rPr lang="en-US" sz="1800" b="0" i="0" dirty="0">
                <a:solidFill>
                  <a:schemeClr val="tx2">
                    <a:lumMod val="20000"/>
                    <a:lumOff val="80000"/>
                  </a:schemeClr>
                </a:solidFill>
                <a:effectLst/>
                <a:latin typeface="Manrope"/>
              </a:rPr>
              <a:t> [duration for which customer have to wait before they get connected to an agent]</a:t>
            </a:r>
          </a:p>
          <a:p>
            <a:r>
              <a:rPr lang="en-US" sz="1800" dirty="0" err="1">
                <a:solidFill>
                  <a:schemeClr val="tx2">
                    <a:lumMod val="20000"/>
                    <a:lumOff val="80000"/>
                  </a:schemeClr>
                </a:solidFill>
                <a:latin typeface="Manrope"/>
              </a:rPr>
              <a:t>Date_&amp;_Time</a:t>
            </a:r>
            <a:endParaRPr lang="en-US" sz="1800" b="0" i="0" dirty="0">
              <a:solidFill>
                <a:schemeClr val="tx2">
                  <a:lumMod val="20000"/>
                  <a:lumOff val="80000"/>
                </a:schemeClr>
              </a:solidFill>
              <a:effectLst/>
              <a:latin typeface="Manrope"/>
            </a:endParaRPr>
          </a:p>
          <a:p>
            <a:r>
              <a:rPr lang="en-US" sz="1800" b="0" i="0" dirty="0">
                <a:solidFill>
                  <a:schemeClr val="tx2">
                    <a:lumMod val="20000"/>
                    <a:lumOff val="80000"/>
                  </a:schemeClr>
                </a:solidFill>
                <a:effectLst/>
                <a:latin typeface="Manrope"/>
              </a:rPr>
              <a:t>Time [time at which call was made by customer in a day]</a:t>
            </a:r>
          </a:p>
          <a:p>
            <a:r>
              <a:rPr lang="en-US" sz="1800" b="0" i="0" dirty="0" err="1">
                <a:solidFill>
                  <a:schemeClr val="tx2">
                    <a:lumMod val="20000"/>
                    <a:lumOff val="80000"/>
                  </a:schemeClr>
                </a:solidFill>
                <a:effectLst/>
                <a:latin typeface="Manrope"/>
              </a:rPr>
              <a:t>Time_Bucket</a:t>
            </a:r>
            <a:r>
              <a:rPr lang="en-US" sz="1800" b="0" i="0" dirty="0">
                <a:solidFill>
                  <a:schemeClr val="tx2">
                    <a:lumMod val="20000"/>
                    <a:lumOff val="80000"/>
                  </a:schemeClr>
                </a:solidFill>
                <a:effectLst/>
                <a:latin typeface="Manrope"/>
              </a:rPr>
              <a:t> [for easiness we have also provided you with the time bucket]</a:t>
            </a:r>
          </a:p>
          <a:p>
            <a:r>
              <a:rPr lang="en-US" sz="1800" b="0" i="0" dirty="0">
                <a:solidFill>
                  <a:schemeClr val="tx2">
                    <a:lumMod val="20000"/>
                    <a:lumOff val="80000"/>
                  </a:schemeClr>
                </a:solidFill>
                <a:effectLst/>
                <a:latin typeface="Manrope"/>
              </a:rPr>
              <a:t>Duration [duration for which a customer and executives are on call </a:t>
            </a:r>
            <a:r>
              <a:rPr lang="en-US" sz="1800" dirty="0">
                <a:solidFill>
                  <a:schemeClr val="tx2">
                    <a:lumMod val="20000"/>
                    <a:lumOff val="80000"/>
                  </a:schemeClr>
                </a:solidFill>
                <a:latin typeface="Manrope"/>
              </a:rPr>
              <a:t>]</a:t>
            </a:r>
            <a:r>
              <a:rPr lang="en-US" sz="1800" b="0" i="0" dirty="0">
                <a:solidFill>
                  <a:schemeClr val="tx2">
                    <a:lumMod val="20000"/>
                    <a:lumOff val="80000"/>
                  </a:schemeClr>
                </a:solidFill>
                <a:effectLst/>
                <a:latin typeface="Manrope"/>
              </a:rPr>
              <a:t> </a:t>
            </a:r>
          </a:p>
          <a:p>
            <a:r>
              <a:rPr lang="en-US" sz="1800" b="0" i="0" dirty="0" err="1">
                <a:solidFill>
                  <a:schemeClr val="tx2">
                    <a:lumMod val="20000"/>
                    <a:lumOff val="80000"/>
                  </a:schemeClr>
                </a:solidFill>
                <a:effectLst/>
                <a:latin typeface="Manrope"/>
              </a:rPr>
              <a:t>Call_Seconds</a:t>
            </a:r>
            <a:r>
              <a:rPr lang="en-US" sz="1800" b="0" i="0" dirty="0">
                <a:solidFill>
                  <a:schemeClr val="tx2">
                    <a:lumMod val="20000"/>
                    <a:lumOff val="80000"/>
                  </a:schemeClr>
                </a:solidFill>
                <a:effectLst/>
                <a:latin typeface="Manrope"/>
              </a:rPr>
              <a:t> [for simplicity we have also converted those time into seconds]</a:t>
            </a:r>
          </a:p>
          <a:p>
            <a:r>
              <a:rPr lang="en-US" sz="1800" b="0" i="0" dirty="0">
                <a:solidFill>
                  <a:schemeClr val="tx2">
                    <a:lumMod val="20000"/>
                    <a:lumOff val="80000"/>
                  </a:schemeClr>
                </a:solidFill>
                <a:effectLst/>
                <a:latin typeface="Manrope"/>
              </a:rPr>
              <a:t>call status (Abandon, </a:t>
            </a:r>
            <a:r>
              <a:rPr lang="en-US" sz="1800" b="0" i="0" dirty="0" err="1">
                <a:solidFill>
                  <a:schemeClr val="tx2">
                    <a:lumMod val="20000"/>
                    <a:lumOff val="80000"/>
                  </a:schemeClr>
                </a:solidFill>
                <a:effectLst/>
                <a:latin typeface="Manrope"/>
              </a:rPr>
              <a:t>answered,transferred</a:t>
            </a:r>
            <a:r>
              <a:rPr lang="en-US" sz="1800" b="0" i="0" dirty="0">
                <a:solidFill>
                  <a:schemeClr val="tx2">
                    <a:lumMod val="20000"/>
                    <a:lumOff val="80000"/>
                  </a:schemeClr>
                </a:solidFill>
                <a:effectLst/>
                <a:latin typeface="Manrope"/>
              </a:rPr>
              <a:t>).</a:t>
            </a:r>
          </a:p>
          <a:p>
            <a:pPr marL="0" indent="0">
              <a:buNone/>
            </a:pPr>
            <a:r>
              <a:rPr lang="en-US" sz="1800" dirty="0">
                <a:solidFill>
                  <a:schemeClr val="tx2">
                    <a:lumMod val="20000"/>
                    <a:lumOff val="80000"/>
                  </a:schemeClr>
                </a:solidFill>
                <a:latin typeface="Manrope"/>
              </a:rPr>
              <a:t>The table has </a:t>
            </a:r>
            <a:r>
              <a:rPr lang="en-US" sz="1800" b="1" dirty="0">
                <a:solidFill>
                  <a:schemeClr val="tx2">
                    <a:lumMod val="20000"/>
                    <a:lumOff val="80000"/>
                  </a:schemeClr>
                </a:solidFill>
                <a:latin typeface="Manrope"/>
              </a:rPr>
              <a:t>117988</a:t>
            </a:r>
            <a:r>
              <a:rPr lang="en-US" sz="1800" dirty="0">
                <a:solidFill>
                  <a:schemeClr val="tx2">
                    <a:lumMod val="20000"/>
                    <a:lumOff val="80000"/>
                  </a:schemeClr>
                </a:solidFill>
                <a:latin typeface="Manrope"/>
              </a:rPr>
              <a:t> entries of phone calls.</a:t>
            </a:r>
            <a:endParaRPr lang="en-IN" sz="1800" dirty="0">
              <a:solidFill>
                <a:schemeClr val="tx2">
                  <a:lumMod val="20000"/>
                  <a:lumOff val="80000"/>
                </a:schemeClr>
              </a:solidFill>
            </a:endParaRPr>
          </a:p>
        </p:txBody>
      </p:sp>
    </p:spTree>
    <p:extLst>
      <p:ext uri="{BB962C8B-B14F-4D97-AF65-F5344CB8AC3E}">
        <p14:creationId xmlns:p14="http://schemas.microsoft.com/office/powerpoint/2010/main" val="9258291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A2372-CDFC-2D54-7C4C-60994D0D6841}"/>
              </a:ext>
            </a:extLst>
          </p:cNvPr>
          <p:cNvSpPr>
            <a:spLocks noGrp="1"/>
          </p:cNvSpPr>
          <p:nvPr>
            <p:ph type="title"/>
          </p:nvPr>
        </p:nvSpPr>
        <p:spPr>
          <a:xfrm>
            <a:off x="838200" y="365125"/>
            <a:ext cx="10515600" cy="655153"/>
          </a:xfrm>
        </p:spPr>
        <p:txBody>
          <a:bodyPr>
            <a:normAutofit/>
          </a:bodyPr>
          <a:lstStyle/>
          <a:p>
            <a:r>
              <a:rPr lang="en-US" sz="3600" b="1" dirty="0">
                <a:solidFill>
                  <a:schemeClr val="accent1">
                    <a:lumMod val="50000"/>
                  </a:schemeClr>
                </a:solidFill>
              </a:rPr>
              <a:t>PROBLEM STATEMENT</a:t>
            </a:r>
            <a:endParaRPr lang="en-IN" sz="3600" b="1" dirty="0">
              <a:solidFill>
                <a:schemeClr val="accent1">
                  <a:lumMod val="50000"/>
                </a:schemeClr>
              </a:solidFill>
            </a:endParaRPr>
          </a:p>
        </p:txBody>
      </p:sp>
      <p:sp>
        <p:nvSpPr>
          <p:cNvPr id="3" name="Content Placeholder 2">
            <a:extLst>
              <a:ext uri="{FF2B5EF4-FFF2-40B4-BE49-F238E27FC236}">
                <a16:creationId xmlns:a16="http://schemas.microsoft.com/office/drawing/2014/main" id="{A969AF9D-4467-B29A-4645-3853C8019A33}"/>
              </a:ext>
            </a:extLst>
          </p:cNvPr>
          <p:cNvSpPr>
            <a:spLocks noGrp="1"/>
          </p:cNvSpPr>
          <p:nvPr>
            <p:ph idx="1"/>
          </p:nvPr>
        </p:nvSpPr>
        <p:spPr>
          <a:xfrm>
            <a:off x="1120000" y="1299411"/>
            <a:ext cx="10233800" cy="4877552"/>
          </a:xfrm>
        </p:spPr>
        <p:txBody>
          <a:bodyPr>
            <a:normAutofit lnSpcReduction="10000"/>
          </a:bodyPr>
          <a:lstStyle/>
          <a:p>
            <a:pPr marL="0" lvl="0" indent="0">
              <a:buNone/>
              <a:tabLst>
                <a:tab pos="457200" algn="l"/>
              </a:tabLst>
            </a:pPr>
            <a:r>
              <a:rPr lang="en-IN" sz="1800" kern="0" dirty="0">
                <a:solidFill>
                  <a:schemeClr val="tx2">
                    <a:lumMod val="20000"/>
                    <a:lumOff val="80000"/>
                  </a:schemeClr>
                </a:solidFill>
                <a:effectLst/>
                <a:latin typeface="Arial" panose="020B0604020202020204" pitchFamily="34" charset="0"/>
                <a:ea typeface="Times New Roman" panose="02020603050405020304" pitchFamily="18" charset="0"/>
                <a:cs typeface="Times New Roman" panose="02020603050405020304" pitchFamily="18" charset="0"/>
              </a:rPr>
              <a:t>We propose few problem statement to find solution</a:t>
            </a:r>
          </a:p>
          <a:p>
            <a:pPr marL="342900" lvl="0" indent="-342900">
              <a:buFont typeface="+mj-lt"/>
              <a:buAutoNum type="arabicPeriod"/>
              <a:tabLst>
                <a:tab pos="457200" algn="l"/>
              </a:tabLst>
            </a:pPr>
            <a:r>
              <a:rPr lang="en-IN" sz="1800" kern="0" dirty="0">
                <a:solidFill>
                  <a:schemeClr val="tx2">
                    <a:lumMod val="20000"/>
                    <a:lumOff val="80000"/>
                  </a:schemeClr>
                </a:solidFill>
                <a:effectLst/>
                <a:latin typeface="Arial" panose="020B0604020202020204" pitchFamily="34" charset="0"/>
                <a:ea typeface="Times New Roman" panose="02020603050405020304" pitchFamily="18" charset="0"/>
                <a:cs typeface="Times New Roman" panose="02020603050405020304" pitchFamily="18" charset="0"/>
              </a:rPr>
              <a:t>Calculate the average call time duration for all incoming calls received by agents (in each </a:t>
            </a:r>
            <a:r>
              <a:rPr lang="en-IN" sz="1800" kern="0" dirty="0" err="1">
                <a:solidFill>
                  <a:schemeClr val="tx2">
                    <a:lumMod val="20000"/>
                    <a:lumOff val="80000"/>
                  </a:schemeClr>
                </a:solidFill>
                <a:effectLst/>
                <a:latin typeface="Arial" panose="020B0604020202020204" pitchFamily="34" charset="0"/>
                <a:ea typeface="Times New Roman" panose="02020603050405020304" pitchFamily="18" charset="0"/>
                <a:cs typeface="Times New Roman" panose="02020603050405020304" pitchFamily="18" charset="0"/>
              </a:rPr>
              <a:t>Time_Bucket</a:t>
            </a:r>
            <a:r>
              <a:rPr lang="en-IN" sz="1800" kern="0" dirty="0">
                <a:solidFill>
                  <a:schemeClr val="tx2">
                    <a:lumMod val="20000"/>
                    <a:lumOff val="80000"/>
                  </a:schemeClr>
                </a:solidFill>
                <a:effectLst/>
                <a:latin typeface="Arial" panose="020B0604020202020204" pitchFamily="34" charset="0"/>
                <a:ea typeface="Times New Roman" panose="02020603050405020304" pitchFamily="18" charset="0"/>
                <a:cs typeface="Times New Roman" panose="02020603050405020304" pitchFamily="18" charset="0"/>
              </a:rPr>
              <a:t>).</a:t>
            </a:r>
            <a:endParaRPr lang="en-IN" sz="1800" kern="100" dirty="0">
              <a:solidFill>
                <a:schemeClr val="tx2">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mj-lt"/>
              <a:buAutoNum type="arabicPeriod"/>
              <a:tabLst>
                <a:tab pos="457200" algn="l"/>
              </a:tabLst>
            </a:pPr>
            <a:r>
              <a:rPr lang="en-IN" sz="1800" kern="0" dirty="0">
                <a:solidFill>
                  <a:schemeClr val="tx2">
                    <a:lumMod val="20000"/>
                    <a:lumOff val="80000"/>
                  </a:schemeClr>
                </a:solidFill>
                <a:effectLst/>
                <a:latin typeface="Arial" panose="020B0604020202020204" pitchFamily="34" charset="0"/>
                <a:ea typeface="Times New Roman" panose="02020603050405020304" pitchFamily="18" charset="0"/>
                <a:cs typeface="Times New Roman" panose="02020603050405020304" pitchFamily="18" charset="0"/>
              </a:rPr>
              <a:t>Show the total volume/ number of calls coming in via charts/ graphs [Number of calls v/s Time]. You can select time in a bucket form (i.e. 1-2, 2-3, …..)</a:t>
            </a:r>
            <a:endParaRPr lang="en-IN" sz="1800" kern="100" dirty="0">
              <a:solidFill>
                <a:schemeClr val="tx2">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mj-lt"/>
              <a:buAutoNum type="arabicPeriod"/>
              <a:tabLst>
                <a:tab pos="457200" algn="l"/>
              </a:tabLst>
            </a:pPr>
            <a:r>
              <a:rPr lang="en-IN" sz="1800" kern="0" dirty="0">
                <a:solidFill>
                  <a:schemeClr val="tx2">
                    <a:lumMod val="20000"/>
                    <a:lumOff val="80000"/>
                  </a:schemeClr>
                </a:solidFill>
                <a:effectLst/>
                <a:latin typeface="Arial" panose="020B0604020202020204" pitchFamily="34" charset="0"/>
                <a:ea typeface="Times New Roman" panose="02020603050405020304" pitchFamily="18" charset="0"/>
                <a:cs typeface="Times New Roman" panose="02020603050405020304" pitchFamily="18" charset="0"/>
              </a:rPr>
              <a:t>As you can see current abandon rate is approximately 30%. Propose a manpower plan required during each time bucket [between 9am to 9pm] to reduce the abandon rate to 10%. (i.e. You have to calculate minimum number of agents required in each time bucket so that at least 90 calls should be answered out of 100.) </a:t>
            </a:r>
            <a:endParaRPr lang="en-IN" sz="1800" kern="100" dirty="0">
              <a:solidFill>
                <a:schemeClr val="tx2">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r>
              <a:rPr lang="en-IN" sz="1800" kern="0" dirty="0">
                <a:solidFill>
                  <a:schemeClr val="tx2">
                    <a:lumMod val="20000"/>
                    <a:lumOff val="80000"/>
                  </a:schemeClr>
                </a:solidFill>
                <a:effectLst/>
                <a:latin typeface="Arial" panose="020B0604020202020204" pitchFamily="34" charset="0"/>
                <a:ea typeface="Times New Roman" panose="02020603050405020304" pitchFamily="18" charset="0"/>
              </a:rPr>
              <a:t>d. Let’s say customers also call this ABC insurance company in night but didn’t get answer as there   are no agents to answer, this creates a bad customer experience for this Insurance company. Suppose every 100 calls that customer made during 9 Am to 9 Pm, customer also made 30 calls in night between interval [9 Pm to 9 Am] and distribution of those 30 calls are as follows:</a:t>
            </a:r>
            <a:br>
              <a:rPr lang="en-IN" sz="1800" kern="0" dirty="0">
                <a:solidFill>
                  <a:schemeClr val="tx2">
                    <a:lumMod val="20000"/>
                    <a:lumOff val="80000"/>
                  </a:schemeClr>
                </a:solidFill>
                <a:effectLst/>
                <a:latin typeface="Arial" panose="020B0604020202020204" pitchFamily="34" charset="0"/>
                <a:ea typeface="Times New Roman" panose="02020603050405020304" pitchFamily="18" charset="0"/>
              </a:rPr>
            </a:br>
            <a:endParaRPr lang="en-IN" sz="1800" kern="0" dirty="0">
              <a:solidFill>
                <a:schemeClr val="tx2">
                  <a:lumMod val="20000"/>
                  <a:lumOff val="80000"/>
                </a:schemeClr>
              </a:solidFill>
              <a:effectLst/>
              <a:latin typeface="Arial" panose="020B0604020202020204" pitchFamily="34" charset="0"/>
              <a:ea typeface="Times New Roman" panose="02020603050405020304" pitchFamily="18" charset="0"/>
            </a:endParaRPr>
          </a:p>
          <a:p>
            <a:pPr marL="0" indent="0">
              <a:buNone/>
            </a:pPr>
            <a:r>
              <a:rPr lang="en-IN" sz="1800" kern="0" dirty="0">
                <a:solidFill>
                  <a:schemeClr val="tx2">
                    <a:lumMod val="20000"/>
                    <a:lumOff val="80000"/>
                  </a:schemeClr>
                </a:solidFill>
                <a:effectLst/>
                <a:latin typeface="Arial" panose="020B0604020202020204" pitchFamily="34" charset="0"/>
                <a:ea typeface="Times New Roman" panose="02020603050405020304" pitchFamily="18" charset="0"/>
                <a:cs typeface="Times New Roman" panose="02020603050405020304" pitchFamily="18" charset="0"/>
              </a:rPr>
              <a:t>     Now propose a manpower plan required during each time bucket in a day. Maximum Abandon      rate assumption would be same 10%.</a:t>
            </a:r>
            <a:endParaRPr lang="en-IN" sz="1800" kern="100" dirty="0">
              <a:solidFill>
                <a:schemeClr val="tx2">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endParaRPr lang="en-IN" dirty="0">
              <a:solidFill>
                <a:schemeClr val="tx2">
                  <a:lumMod val="20000"/>
                  <a:lumOff val="80000"/>
                </a:schemeClr>
              </a:solidFill>
            </a:endParaRPr>
          </a:p>
        </p:txBody>
      </p:sp>
      <p:pic>
        <p:nvPicPr>
          <p:cNvPr id="8" name="Picture 7">
            <a:extLst>
              <a:ext uri="{FF2B5EF4-FFF2-40B4-BE49-F238E27FC236}">
                <a16:creationId xmlns:a16="http://schemas.microsoft.com/office/drawing/2014/main" id="{12159E83-1E7F-4083-44BA-A7E4CF9F0398}"/>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61285" y="4810442"/>
            <a:ext cx="5731510" cy="366395"/>
          </a:xfrm>
          <a:prstGeom prst="rect">
            <a:avLst/>
          </a:prstGeom>
          <a:noFill/>
          <a:ln>
            <a:noFill/>
          </a:ln>
        </p:spPr>
      </p:pic>
    </p:spTree>
    <p:extLst>
      <p:ext uri="{BB962C8B-B14F-4D97-AF65-F5344CB8AC3E}">
        <p14:creationId xmlns:p14="http://schemas.microsoft.com/office/powerpoint/2010/main" val="73542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914DE4F-B1C4-0911-87DD-49C46D6DD035}"/>
              </a:ext>
            </a:extLst>
          </p:cNvPr>
          <p:cNvSpPr>
            <a:spLocks noGrp="1"/>
          </p:cNvSpPr>
          <p:nvPr>
            <p:ph type="title"/>
          </p:nvPr>
        </p:nvSpPr>
        <p:spPr>
          <a:xfrm>
            <a:off x="838200" y="365125"/>
            <a:ext cx="10515600" cy="780281"/>
          </a:xfrm>
        </p:spPr>
        <p:txBody>
          <a:bodyPr>
            <a:normAutofit/>
          </a:bodyPr>
          <a:lstStyle/>
          <a:p>
            <a:r>
              <a:rPr lang="en-US" sz="3600" b="1" dirty="0">
                <a:solidFill>
                  <a:schemeClr val="accent1">
                    <a:lumMod val="50000"/>
                  </a:schemeClr>
                </a:solidFill>
              </a:rPr>
              <a:t>AVERAGE CALL SECOND PER TIME BUCKET</a:t>
            </a:r>
            <a:endParaRPr lang="en-IN" sz="3600" b="1" dirty="0">
              <a:solidFill>
                <a:schemeClr val="accent1">
                  <a:lumMod val="50000"/>
                </a:schemeClr>
              </a:solidFill>
            </a:endParaRPr>
          </a:p>
        </p:txBody>
      </p:sp>
      <p:pic>
        <p:nvPicPr>
          <p:cNvPr id="12" name="Content Placeholder 11">
            <a:extLst>
              <a:ext uri="{FF2B5EF4-FFF2-40B4-BE49-F238E27FC236}">
                <a16:creationId xmlns:a16="http://schemas.microsoft.com/office/drawing/2014/main" id="{1C153B40-E6AB-9503-7671-672DFF0C9670}"/>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t="1357" b="884"/>
          <a:stretch/>
        </p:blipFill>
        <p:spPr>
          <a:xfrm>
            <a:off x="406935" y="1601537"/>
            <a:ext cx="3416968" cy="3147461"/>
          </a:xfrm>
          <a:prstGeom prst="rect">
            <a:avLst/>
          </a:prstGeom>
          <a:ln>
            <a:solidFill>
              <a:schemeClr val="bg2"/>
            </a:solidFill>
          </a:ln>
          <a:effectLst>
            <a:outerShdw blurRad="292100" dist="139700" dir="2700000" algn="tl" rotWithShape="0">
              <a:srgbClr val="333333">
                <a:alpha val="65000"/>
              </a:srgbClr>
            </a:outerShdw>
          </a:effectLst>
        </p:spPr>
      </p:pic>
      <p:graphicFrame>
        <p:nvGraphicFramePr>
          <p:cNvPr id="16" name="Content Placeholder 15">
            <a:extLst>
              <a:ext uri="{FF2B5EF4-FFF2-40B4-BE49-F238E27FC236}">
                <a16:creationId xmlns:a16="http://schemas.microsoft.com/office/drawing/2014/main" id="{B182AEB6-15B8-1820-5871-EA44D388E149}"/>
              </a:ext>
            </a:extLst>
          </p:cNvPr>
          <p:cNvGraphicFramePr>
            <a:graphicFrameLocks noGrp="1"/>
          </p:cNvGraphicFramePr>
          <p:nvPr>
            <p:ph sz="half" idx="2"/>
            <p:extLst>
              <p:ext uri="{D42A27DB-BD31-4B8C-83A1-F6EECF244321}">
                <p14:modId xmlns:p14="http://schemas.microsoft.com/office/powerpoint/2010/main" val="557115610"/>
              </p:ext>
            </p:extLst>
          </p:nvPr>
        </p:nvGraphicFramePr>
        <p:xfrm>
          <a:off x="4273550" y="1361440"/>
          <a:ext cx="7080250" cy="4815523"/>
        </p:xfrm>
        <a:graphic>
          <a:graphicData uri="http://schemas.openxmlformats.org/drawingml/2006/chart">
            <c:chart xmlns:c="http://schemas.openxmlformats.org/drawingml/2006/chart" xmlns:r="http://schemas.openxmlformats.org/officeDocument/2006/relationships" r:id="rId3"/>
          </a:graphicData>
        </a:graphic>
      </p:graphicFrame>
      <p:sp>
        <p:nvSpPr>
          <p:cNvPr id="17" name="TextBox 16">
            <a:extLst>
              <a:ext uri="{FF2B5EF4-FFF2-40B4-BE49-F238E27FC236}">
                <a16:creationId xmlns:a16="http://schemas.microsoft.com/office/drawing/2014/main" id="{8BBD26AA-B2BC-D23E-1F6C-1EFD358969DB}"/>
              </a:ext>
            </a:extLst>
          </p:cNvPr>
          <p:cNvSpPr txBox="1"/>
          <p:nvPr/>
        </p:nvSpPr>
        <p:spPr>
          <a:xfrm>
            <a:off x="406935" y="5008880"/>
            <a:ext cx="3687545" cy="1323439"/>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INSIGHT:</a:t>
            </a:r>
          </a:p>
          <a:p>
            <a:r>
              <a:rPr lang="en-US" sz="1600" dirty="0">
                <a:latin typeface="Arial" panose="020B0604020202020204" pitchFamily="34" charset="0"/>
                <a:cs typeface="Arial" panose="020B0604020202020204" pitchFamily="34" charset="0"/>
              </a:rPr>
              <a:t>Average call seconds duration in incoming calls received by an Agent is 198.62 second, 19-20 time bucket has maximum average call duration</a:t>
            </a:r>
            <a:endParaRPr lang="en-IN"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23404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2F512-8703-767F-CD24-7AB850ACA027}"/>
              </a:ext>
            </a:extLst>
          </p:cNvPr>
          <p:cNvSpPr>
            <a:spLocks noGrp="1"/>
          </p:cNvSpPr>
          <p:nvPr>
            <p:ph type="title"/>
          </p:nvPr>
        </p:nvSpPr>
        <p:spPr>
          <a:xfrm>
            <a:off x="838200" y="365125"/>
            <a:ext cx="10515600" cy="674403"/>
          </a:xfrm>
        </p:spPr>
        <p:txBody>
          <a:bodyPr>
            <a:normAutofit/>
          </a:bodyPr>
          <a:lstStyle/>
          <a:p>
            <a:r>
              <a:rPr lang="en-US" sz="3600" b="1" dirty="0">
                <a:solidFill>
                  <a:schemeClr val="accent1">
                    <a:lumMod val="50000"/>
                  </a:schemeClr>
                </a:solidFill>
              </a:rPr>
              <a:t>CALL VOLUME TREND PER TIME BUCKET</a:t>
            </a:r>
            <a:endParaRPr lang="en-IN" sz="3600" b="1" dirty="0">
              <a:solidFill>
                <a:schemeClr val="accent1">
                  <a:lumMod val="50000"/>
                </a:schemeClr>
              </a:solidFill>
            </a:endParaRPr>
          </a:p>
        </p:txBody>
      </p:sp>
      <p:pic>
        <p:nvPicPr>
          <p:cNvPr id="6" name="Content Placeholder 5">
            <a:extLst>
              <a:ext uri="{FF2B5EF4-FFF2-40B4-BE49-F238E27FC236}">
                <a16:creationId xmlns:a16="http://schemas.microsoft.com/office/drawing/2014/main" id="{8533E8FA-7479-D503-63D7-6CB42AF6FD16}"/>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t="2346"/>
          <a:stretch/>
        </p:blipFill>
        <p:spPr>
          <a:xfrm>
            <a:off x="838200" y="1496194"/>
            <a:ext cx="3797495" cy="2716192"/>
          </a:xfrm>
          <a:prstGeom prst="rect">
            <a:avLst/>
          </a:prstGeom>
          <a:ln>
            <a:noFill/>
          </a:ln>
          <a:effectLst>
            <a:outerShdw blurRad="292100" dist="139700" dir="2700000" algn="tl" rotWithShape="0">
              <a:srgbClr val="333333">
                <a:alpha val="65000"/>
              </a:srgbClr>
            </a:outerShdw>
          </a:effectLst>
        </p:spPr>
      </p:pic>
      <p:graphicFrame>
        <p:nvGraphicFramePr>
          <p:cNvPr id="8" name="Content Placeholder 7">
            <a:extLst>
              <a:ext uri="{FF2B5EF4-FFF2-40B4-BE49-F238E27FC236}">
                <a16:creationId xmlns:a16="http://schemas.microsoft.com/office/drawing/2014/main" id="{15670E71-438B-4572-43FE-D37556847D1D}"/>
              </a:ext>
            </a:extLst>
          </p:cNvPr>
          <p:cNvGraphicFramePr>
            <a:graphicFrameLocks noGrp="1"/>
          </p:cNvGraphicFramePr>
          <p:nvPr>
            <p:ph sz="half" idx="2"/>
            <p:extLst>
              <p:ext uri="{D42A27DB-BD31-4B8C-83A1-F6EECF244321}">
                <p14:modId xmlns:p14="http://schemas.microsoft.com/office/powerpoint/2010/main" val="1675875757"/>
              </p:ext>
            </p:extLst>
          </p:nvPr>
        </p:nvGraphicFramePr>
        <p:xfrm>
          <a:off x="5573027" y="1496194"/>
          <a:ext cx="6208295" cy="4579485"/>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FD50C0A2-D1EA-7A49-2BF3-67822337188B}"/>
              </a:ext>
            </a:extLst>
          </p:cNvPr>
          <p:cNvSpPr txBox="1"/>
          <p:nvPr/>
        </p:nvSpPr>
        <p:spPr>
          <a:xfrm>
            <a:off x="1005840" y="4738549"/>
            <a:ext cx="3629855" cy="1754326"/>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INSIGHT:</a:t>
            </a:r>
          </a:p>
          <a:p>
            <a:r>
              <a:rPr lang="en-US" dirty="0">
                <a:latin typeface="Arial" panose="020B0604020202020204" pitchFamily="34" charset="0"/>
                <a:cs typeface="Arial" panose="020B0604020202020204" pitchFamily="34" charset="0"/>
              </a:rPr>
              <a:t>Total 117988 calls came between 1 Jan 22 to 23 Jan 22, among all time bucket 11-12 had highest number of incoming calls which is 12.40% of total phone calls</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07582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A5BC2-4E0C-89FB-C29C-3535D1005FCE}"/>
              </a:ext>
            </a:extLst>
          </p:cNvPr>
          <p:cNvSpPr>
            <a:spLocks noGrp="1"/>
          </p:cNvSpPr>
          <p:nvPr>
            <p:ph type="title"/>
          </p:nvPr>
        </p:nvSpPr>
        <p:spPr>
          <a:xfrm>
            <a:off x="838200" y="365125"/>
            <a:ext cx="10515600" cy="732155"/>
          </a:xfrm>
        </p:spPr>
        <p:txBody>
          <a:bodyPr>
            <a:normAutofit/>
          </a:bodyPr>
          <a:lstStyle/>
          <a:p>
            <a:r>
              <a:rPr lang="en-US" sz="3600" b="1" dirty="0">
                <a:solidFill>
                  <a:schemeClr val="accent1">
                    <a:lumMod val="50000"/>
                  </a:schemeClr>
                </a:solidFill>
              </a:rPr>
              <a:t>CALL STATUS ANALYSIS</a:t>
            </a:r>
            <a:endParaRPr lang="en-IN" sz="3600" b="1" dirty="0">
              <a:solidFill>
                <a:schemeClr val="accent1">
                  <a:lumMod val="50000"/>
                </a:schemeClr>
              </a:solidFill>
            </a:endParaRPr>
          </a:p>
        </p:txBody>
      </p:sp>
      <p:pic>
        <p:nvPicPr>
          <p:cNvPr id="10" name="Content Placeholder 9">
            <a:extLst>
              <a:ext uri="{FF2B5EF4-FFF2-40B4-BE49-F238E27FC236}">
                <a16:creationId xmlns:a16="http://schemas.microsoft.com/office/drawing/2014/main" id="{1D598ADC-1294-A4BC-D8E8-2A56B54C2901}"/>
              </a:ext>
            </a:extLst>
          </p:cNvPr>
          <p:cNvPicPr>
            <a:picLocks noGrp="1" noChangeAspect="1"/>
          </p:cNvPicPr>
          <p:nvPr>
            <p:ph sz="half" idx="1"/>
          </p:nvPr>
        </p:nvPicPr>
        <p:blipFill>
          <a:blip r:embed="rId2"/>
          <a:stretch>
            <a:fillRect/>
          </a:stretch>
        </p:blipFill>
        <p:spPr>
          <a:xfrm>
            <a:off x="508000" y="2480489"/>
            <a:ext cx="2763520" cy="3882952"/>
          </a:xfrm>
          <a:prstGeom prst="rect">
            <a:avLst/>
          </a:prstGeom>
          <a:ln>
            <a:noFill/>
          </a:ln>
          <a:effectLst>
            <a:outerShdw blurRad="292100" dist="139700" dir="2700000" algn="tl" rotWithShape="0">
              <a:srgbClr val="333333">
                <a:alpha val="65000"/>
              </a:srgbClr>
            </a:outerShdw>
          </a:effectLst>
        </p:spPr>
      </p:pic>
      <p:graphicFrame>
        <p:nvGraphicFramePr>
          <p:cNvPr id="8" name="Content Placeholder 4">
            <a:extLst>
              <a:ext uri="{FF2B5EF4-FFF2-40B4-BE49-F238E27FC236}">
                <a16:creationId xmlns:a16="http://schemas.microsoft.com/office/drawing/2014/main" id="{15F060E6-85DB-11FF-F0DD-F8706E732746}"/>
              </a:ext>
            </a:extLst>
          </p:cNvPr>
          <p:cNvGraphicFramePr>
            <a:graphicFrameLocks noGrp="1"/>
          </p:cNvGraphicFramePr>
          <p:nvPr>
            <p:ph sz="half" idx="2"/>
            <p:extLst>
              <p:ext uri="{D42A27DB-BD31-4B8C-83A1-F6EECF244321}">
                <p14:modId xmlns:p14="http://schemas.microsoft.com/office/powerpoint/2010/main" val="1391872639"/>
              </p:ext>
            </p:extLst>
          </p:nvPr>
        </p:nvGraphicFramePr>
        <p:xfrm>
          <a:off x="3789682" y="2583921"/>
          <a:ext cx="4670924" cy="3779520"/>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BD9FAA7D-BCD8-4585-DDB1-DCF1CE2B0F83}"/>
              </a:ext>
            </a:extLst>
          </p:cNvPr>
          <p:cNvSpPr txBox="1"/>
          <p:nvPr/>
        </p:nvSpPr>
        <p:spPr>
          <a:xfrm>
            <a:off x="1026160" y="1188720"/>
            <a:ext cx="10657840" cy="1200329"/>
          </a:xfrm>
          <a:prstGeom prst="rect">
            <a:avLst/>
          </a:prstGeom>
          <a:noFill/>
        </p:spPr>
        <p:txBody>
          <a:bodyPr wrap="square" rtlCol="0">
            <a:spAutoFit/>
          </a:bodyPr>
          <a:lstStyle/>
          <a:p>
            <a:r>
              <a:rPr lang="en-IN" sz="1800" b="1" kern="0" dirty="0">
                <a:solidFill>
                  <a:schemeClr val="accent1">
                    <a:lumMod val="20000"/>
                    <a:lumOff val="80000"/>
                  </a:schemeClr>
                </a:solidFill>
                <a:effectLst/>
                <a:latin typeface="Arial" panose="020B0604020202020204" pitchFamily="34" charset="0"/>
                <a:ea typeface="Times New Roman" panose="02020603050405020304" pitchFamily="18" charset="0"/>
              </a:rPr>
              <a:t>Assumption:</a:t>
            </a:r>
            <a:r>
              <a:rPr lang="en-IN" sz="1800" kern="0" dirty="0">
                <a:solidFill>
                  <a:schemeClr val="accent1">
                    <a:lumMod val="20000"/>
                    <a:lumOff val="80000"/>
                  </a:schemeClr>
                </a:solidFill>
                <a:effectLst/>
                <a:latin typeface="Arial" panose="020B0604020202020204" pitchFamily="34" charset="0"/>
                <a:ea typeface="Times New Roman" panose="02020603050405020304" pitchFamily="18" charset="0"/>
              </a:rPr>
              <a:t> An agent work for 6 days a week; On an average total unplanned leaves per agent is 4 days a month; An agent total working hrs is 9 Hrs out of which 1.5 Hrs goes into lunch and snacks in the office. On average an agent occupied for 60% of his total actual working Hrs (</a:t>
            </a:r>
            <a:r>
              <a:rPr lang="en-IN" sz="1800" kern="0" dirty="0" err="1">
                <a:solidFill>
                  <a:schemeClr val="accent1">
                    <a:lumMod val="20000"/>
                    <a:lumOff val="80000"/>
                  </a:schemeClr>
                </a:solidFill>
                <a:effectLst/>
                <a:latin typeface="Arial" panose="020B0604020202020204" pitchFamily="34" charset="0"/>
                <a:ea typeface="Times New Roman" panose="02020603050405020304" pitchFamily="18" charset="0"/>
              </a:rPr>
              <a:t>i.e</a:t>
            </a:r>
            <a:r>
              <a:rPr lang="en-IN" sz="1800" kern="0" dirty="0">
                <a:solidFill>
                  <a:schemeClr val="accent1">
                    <a:lumMod val="20000"/>
                    <a:lumOff val="80000"/>
                  </a:schemeClr>
                </a:solidFill>
                <a:effectLst/>
                <a:latin typeface="Arial" panose="020B0604020202020204" pitchFamily="34" charset="0"/>
                <a:ea typeface="Times New Roman" panose="02020603050405020304" pitchFamily="18" charset="0"/>
              </a:rPr>
              <a:t> 60% of 7.5 Hrs) on call with customers/ users. Total days in a month is 30 days</a:t>
            </a:r>
            <a:endParaRPr lang="en-IN" dirty="0">
              <a:solidFill>
                <a:schemeClr val="accent1">
                  <a:lumMod val="20000"/>
                  <a:lumOff val="80000"/>
                </a:schemeClr>
              </a:solidFill>
            </a:endParaRPr>
          </a:p>
        </p:txBody>
      </p:sp>
      <p:sp>
        <p:nvSpPr>
          <p:cNvPr id="3" name="TextBox 2">
            <a:extLst>
              <a:ext uri="{FF2B5EF4-FFF2-40B4-BE49-F238E27FC236}">
                <a16:creationId xmlns:a16="http://schemas.microsoft.com/office/drawing/2014/main" id="{5E06E30B-A763-17D1-CAF8-37FC405D7CC8}"/>
              </a:ext>
            </a:extLst>
          </p:cNvPr>
          <p:cNvSpPr txBox="1"/>
          <p:nvPr/>
        </p:nvSpPr>
        <p:spPr>
          <a:xfrm>
            <a:off x="8585735" y="2964581"/>
            <a:ext cx="3433545" cy="2585323"/>
          </a:xfrm>
          <a:prstGeom prst="rect">
            <a:avLst/>
          </a:prstGeom>
          <a:noFill/>
        </p:spPr>
        <p:txBody>
          <a:bodyPr wrap="square" rtlCol="0">
            <a:spAutoFit/>
          </a:bodyPr>
          <a:lstStyle/>
          <a:p>
            <a:pPr marL="285750" lvl="0" indent="-28575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On average 70% incoming call answered</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Employee’s working  hour= 7.5 hours</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Employee’s working hour on call = </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6695"/>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60% of 7.5 hour = 4.5 hour</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tabLst>
                <a:tab pos="457200" algn="l"/>
              </a:tabLs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Average no of incoming calls per day =</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6695"/>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Total calls /23 = 117988 / 23 = 5130  </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6695"/>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201347895"/>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Depth</Template>
  <TotalTime>549</TotalTime>
  <Words>1636</Words>
  <Application>Microsoft Office PowerPoint</Application>
  <PresentationFormat>Widescreen</PresentationFormat>
  <Paragraphs>111</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Arial Black</vt:lpstr>
      <vt:lpstr>Calibri</vt:lpstr>
      <vt:lpstr>Corbel</vt:lpstr>
      <vt:lpstr>Manrope</vt:lpstr>
      <vt:lpstr>Wingdings</vt:lpstr>
      <vt:lpstr>Depth</vt:lpstr>
      <vt:lpstr>ABC CALL VOLUME  TREND ANALYSIS</vt:lpstr>
      <vt:lpstr>PROJECT DESCRIPTION</vt:lpstr>
      <vt:lpstr>APPROACH</vt:lpstr>
      <vt:lpstr>TECH-STACKED USED</vt:lpstr>
      <vt:lpstr>DATASET DESCRIPTION</vt:lpstr>
      <vt:lpstr>PROBLEM STATEMENT</vt:lpstr>
      <vt:lpstr>AVERAGE CALL SECOND PER TIME BUCKET</vt:lpstr>
      <vt:lpstr>CALL VOLUME TREND PER TIME BUCKET</vt:lpstr>
      <vt:lpstr>CALL STATUS ANALYSIS</vt:lpstr>
      <vt:lpstr>AGENT DISTRIBUTION PER TIME BUCKET IN DAY</vt:lpstr>
      <vt:lpstr>AGENT DISTRIBUTION PER TIME BUCKET IN NIGHT</vt:lpstr>
      <vt:lpstr>MAN POWER MANAGEMENT</vt:lpstr>
      <vt:lpstr>INSIGHT</vt:lpstr>
      <vt:lpstr>CONCLUDION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ABC CALL VOLUME TREND ANALYSIS</dc:title>
  <dc:creator>DEBARATI CHATTERJEE</dc:creator>
  <cp:lastModifiedBy>DEBARATI CHATTERJEE</cp:lastModifiedBy>
  <cp:revision>20</cp:revision>
  <cp:lastPrinted>2023-06-11T17:45:24Z</cp:lastPrinted>
  <dcterms:created xsi:type="dcterms:W3CDTF">2023-06-11T07:00:08Z</dcterms:created>
  <dcterms:modified xsi:type="dcterms:W3CDTF">2023-07-03T18:33:45Z</dcterms:modified>
</cp:coreProperties>
</file>

<file path=docProps/thumbnail.jpeg>
</file>